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18"/>
  </p:notesMasterIdLst>
  <p:handoutMasterIdLst>
    <p:handoutMasterId r:id="rId19"/>
  </p:handoutMasterIdLst>
  <p:sldIdLst>
    <p:sldId id="1760" r:id="rId2"/>
    <p:sldId id="3228" r:id="rId3"/>
    <p:sldId id="3148" r:id="rId4"/>
    <p:sldId id="2792" r:id="rId5"/>
    <p:sldId id="3216" r:id="rId6"/>
    <p:sldId id="3154" r:id="rId7"/>
    <p:sldId id="3220" r:id="rId8"/>
    <p:sldId id="3229" r:id="rId9"/>
    <p:sldId id="3162" r:id="rId10"/>
    <p:sldId id="3230" r:id="rId11"/>
    <p:sldId id="3168" r:id="rId12"/>
    <p:sldId id="3231" r:id="rId13"/>
    <p:sldId id="3149" r:id="rId14"/>
    <p:sldId id="3187" r:id="rId15"/>
    <p:sldId id="4210" r:id="rId16"/>
    <p:sldId id="2065" r:id="rId17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00080"/>
    <a:srgbClr val="31534C"/>
    <a:srgbClr val="4B0082"/>
    <a:srgbClr val="2084D9"/>
    <a:srgbClr val="1E00AA"/>
    <a:srgbClr val="B7B1A9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312" autoAdjust="0"/>
  </p:normalViewPr>
  <p:slideViewPr>
    <p:cSldViewPr>
      <p:cViewPr varScale="1">
        <p:scale>
          <a:sx n="66" d="100"/>
          <a:sy n="66" d="100"/>
        </p:scale>
        <p:origin x="672" y="38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DCD95-C9F5-4AD8-A327-A6A934BF787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C02A54-5AF0-4C88-883B-8FC84106EEBC}">
      <dgm:prSet phldrT="[Text]" custT="1"/>
      <dgm:spPr/>
      <dgm:t>
        <a:bodyPr/>
        <a:lstStyle/>
        <a:p>
          <a:r>
            <a:rPr lang="en-IN" sz="2000" dirty="0">
              <a:latin typeface="Arial" panose="020B0604020202020204" pitchFamily="34" charset="0"/>
              <a:cs typeface="Arial" panose="020B0604020202020204" pitchFamily="34" charset="0"/>
            </a:rPr>
            <a:t>Feeling of </a:t>
          </a:r>
          <a:r>
            <a:rPr lang="en-I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Deprivation</a:t>
          </a:r>
          <a:endParaRPr lang="en-IN" sz="3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N" sz="2000" dirty="0">
              <a:latin typeface="Arial" panose="020B0604020202020204" pitchFamily="34" charset="0"/>
              <a:cs typeface="Arial" panose="020B0604020202020204" pitchFamily="34" charset="0"/>
            </a:rPr>
            <a:t>I don’t have enough!</a:t>
          </a:r>
        </a:p>
      </dgm:t>
    </dgm:pt>
    <dgm:pt modelId="{F51E9F67-6083-4E30-978C-19CD634DECD1}" type="parTrans" cxnId="{5159AB5E-FF7D-4E7D-88FE-D4600DCE2A24}">
      <dgm:prSet/>
      <dgm:spPr/>
      <dgm:t>
        <a:bodyPr/>
        <a:lstStyle/>
        <a:p>
          <a:endParaRPr lang="en-US"/>
        </a:p>
      </dgm:t>
    </dgm:pt>
    <dgm:pt modelId="{74ECD77F-7FD7-4447-9382-DA6C8B7EDD21}" type="sibTrans" cxnId="{5159AB5E-FF7D-4E7D-88FE-D4600DCE2A2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FEE0B63A-8069-4F5F-8BDC-11D510E39FF5}">
      <dgm:prSet phldrT="[Text]" custT="1"/>
      <dgm:spPr/>
      <dgm:t>
        <a:bodyPr/>
        <a:lstStyle/>
        <a:p>
          <a:r>
            <a:rPr lang="en-IN" sz="2000" dirty="0">
              <a:latin typeface="Arial" panose="020B0604020202020204" pitchFamily="34" charset="0"/>
              <a:cs typeface="Arial" panose="020B0604020202020204" pitchFamily="34" charset="0"/>
            </a:rPr>
            <a:t>Accumulation = unlimited?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675F0B-D500-46EE-B3BC-437626BFA8E5}" type="parTrans" cxnId="{DD88DF60-FB93-41C2-A085-D0008E064B6D}">
      <dgm:prSet/>
      <dgm:spPr/>
      <dgm:t>
        <a:bodyPr/>
        <a:lstStyle/>
        <a:p>
          <a:endParaRPr lang="en-US"/>
        </a:p>
      </dgm:t>
    </dgm:pt>
    <dgm:pt modelId="{03036F6A-2944-4626-B89A-4670CB74253E}" type="sibTrans" cxnId="{DD88DF60-FB93-41C2-A085-D0008E064B6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22BC408-CC82-4BB9-A620-153079B1B200}">
      <dgm:prSet phldrT="[Text]" custT="1"/>
      <dgm:spPr/>
      <dgm:t>
        <a:bodyPr/>
        <a:lstStyle/>
        <a:p>
          <a:r>
            <a:rPr lang="en-IN" sz="2000" dirty="0">
              <a:latin typeface="Arial" panose="020B0604020202020204" pitchFamily="34" charset="0"/>
              <a:cs typeface="Arial" panose="020B0604020202020204" pitchFamily="34" charset="0"/>
            </a:rPr>
            <a:t>Effort for Physical Facility </a:t>
          </a:r>
        </a:p>
        <a:p>
          <a:r>
            <a:rPr lang="en-I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by any means?</a:t>
          </a:r>
          <a:endParaRPr lang="en-US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17ADA-CF51-45AE-A21C-CBA212C94C73}" type="parTrans" cxnId="{FECD8BEE-EFCE-4724-807E-B4D7F94CB981}">
      <dgm:prSet/>
      <dgm:spPr/>
      <dgm:t>
        <a:bodyPr/>
        <a:lstStyle/>
        <a:p>
          <a:endParaRPr lang="en-US"/>
        </a:p>
      </dgm:t>
    </dgm:pt>
    <dgm:pt modelId="{DFD61FAB-D819-42C0-8C00-A5B68B3F6B26}" type="sibTrans" cxnId="{FECD8BEE-EFCE-4724-807E-B4D7F94CB98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3CD6BB9-C00B-408F-84D5-95A302CF23AB}" type="pres">
      <dgm:prSet presAssocID="{B6FDCD95-C9F5-4AD8-A327-A6A934BF7870}" presName="cycle" presStyleCnt="0">
        <dgm:presLayoutVars>
          <dgm:dir/>
          <dgm:resizeHandles val="exact"/>
        </dgm:presLayoutVars>
      </dgm:prSet>
      <dgm:spPr/>
    </dgm:pt>
    <dgm:pt modelId="{53508CFD-9541-4EAC-9FE6-02173D665183}" type="pres">
      <dgm:prSet presAssocID="{B1C02A54-5AF0-4C88-883B-8FC84106EEBC}" presName="dummy" presStyleCnt="0"/>
      <dgm:spPr/>
    </dgm:pt>
    <dgm:pt modelId="{991C4231-47B8-4D42-801C-102D1328125A}" type="pres">
      <dgm:prSet presAssocID="{B1C02A54-5AF0-4C88-883B-8FC84106EEBC}" presName="node" presStyleLbl="revTx" presStyleIdx="0" presStyleCnt="3" custScaleX="142651" custRadScaleRad="104526" custRadScaleInc="-10131">
        <dgm:presLayoutVars>
          <dgm:bulletEnabled val="1"/>
        </dgm:presLayoutVars>
      </dgm:prSet>
      <dgm:spPr/>
    </dgm:pt>
    <dgm:pt modelId="{67C08D49-897E-4F95-BD18-9642EA9F9F0C}" type="pres">
      <dgm:prSet presAssocID="{74ECD77F-7FD7-4447-9382-DA6C8B7EDD21}" presName="sibTrans" presStyleLbl="node1" presStyleIdx="0" presStyleCnt="3" custLinFactNeighborY="40"/>
      <dgm:spPr/>
    </dgm:pt>
    <dgm:pt modelId="{46D1AC9B-2A56-4CC5-954F-2B81CC1DD023}" type="pres">
      <dgm:prSet presAssocID="{322BC408-CC82-4BB9-A620-153079B1B200}" presName="dummy" presStyleCnt="0"/>
      <dgm:spPr/>
    </dgm:pt>
    <dgm:pt modelId="{C2566148-7A45-4809-B088-8382630CF4B1}" type="pres">
      <dgm:prSet presAssocID="{322BC408-CC82-4BB9-A620-153079B1B200}" presName="node" presStyleLbl="revTx" presStyleIdx="1" presStyleCnt="3">
        <dgm:presLayoutVars>
          <dgm:bulletEnabled val="1"/>
        </dgm:presLayoutVars>
      </dgm:prSet>
      <dgm:spPr/>
    </dgm:pt>
    <dgm:pt modelId="{B0FE8968-FAC9-4225-BE3B-E3A459A7D79F}" type="pres">
      <dgm:prSet presAssocID="{DFD61FAB-D819-42C0-8C00-A5B68B3F6B26}" presName="sibTrans" presStyleLbl="node1" presStyleIdx="1" presStyleCnt="3" custLinFactNeighborX="3125" custLinFactNeighborY="-4259"/>
      <dgm:spPr/>
    </dgm:pt>
    <dgm:pt modelId="{EA338999-5A5A-4EC9-8FE0-5ED92D4F3C34}" type="pres">
      <dgm:prSet presAssocID="{FEE0B63A-8069-4F5F-8BDC-11D510E39FF5}" presName="dummy" presStyleCnt="0"/>
      <dgm:spPr/>
    </dgm:pt>
    <dgm:pt modelId="{59A72EAE-3161-4633-ADA2-CEC9F9A1A0E4}" type="pres">
      <dgm:prSet presAssocID="{FEE0B63A-8069-4F5F-8BDC-11D510E39FF5}" presName="node" presStyleLbl="revTx" presStyleIdx="2" presStyleCnt="3" custScaleX="142214" custRadScaleRad="116025" custRadScaleInc="-33914">
        <dgm:presLayoutVars>
          <dgm:bulletEnabled val="1"/>
        </dgm:presLayoutVars>
      </dgm:prSet>
      <dgm:spPr/>
    </dgm:pt>
    <dgm:pt modelId="{BB221AA3-DE2B-4B67-9C0F-912C5FB2129B}" type="pres">
      <dgm:prSet presAssocID="{03036F6A-2944-4626-B89A-4670CB74253E}" presName="sibTrans" presStyleLbl="node1" presStyleIdx="2" presStyleCnt="3" custScaleX="87074" custLinFactNeighborX="-208" custLinFactNeighborY="6244"/>
      <dgm:spPr/>
    </dgm:pt>
  </dgm:ptLst>
  <dgm:cxnLst>
    <dgm:cxn modelId="{5159AB5E-FF7D-4E7D-88FE-D4600DCE2A24}" srcId="{B6FDCD95-C9F5-4AD8-A327-A6A934BF7870}" destId="{B1C02A54-5AF0-4C88-883B-8FC84106EEBC}" srcOrd="0" destOrd="0" parTransId="{F51E9F67-6083-4E30-978C-19CD634DECD1}" sibTransId="{74ECD77F-7FD7-4447-9382-DA6C8B7EDD21}"/>
    <dgm:cxn modelId="{DD88DF60-FB93-41C2-A085-D0008E064B6D}" srcId="{B6FDCD95-C9F5-4AD8-A327-A6A934BF7870}" destId="{FEE0B63A-8069-4F5F-8BDC-11D510E39FF5}" srcOrd="2" destOrd="0" parTransId="{10675F0B-D500-46EE-B3BC-437626BFA8E5}" sibTransId="{03036F6A-2944-4626-B89A-4670CB74253E}"/>
    <dgm:cxn modelId="{0A93DC59-0EE8-4998-ABA6-803292721E24}" type="presOf" srcId="{03036F6A-2944-4626-B89A-4670CB74253E}" destId="{BB221AA3-DE2B-4B67-9C0F-912C5FB2129B}" srcOrd="0" destOrd="0" presId="urn:microsoft.com/office/officeart/2005/8/layout/cycle1"/>
    <dgm:cxn modelId="{3A34B68A-399D-4054-8929-E0179F2EEE86}" type="presOf" srcId="{322BC408-CC82-4BB9-A620-153079B1B200}" destId="{C2566148-7A45-4809-B088-8382630CF4B1}" srcOrd="0" destOrd="0" presId="urn:microsoft.com/office/officeart/2005/8/layout/cycle1"/>
    <dgm:cxn modelId="{4E4B7A90-9CF9-4D6D-B1F5-33E7352E0CA1}" type="presOf" srcId="{FEE0B63A-8069-4F5F-8BDC-11D510E39FF5}" destId="{59A72EAE-3161-4633-ADA2-CEC9F9A1A0E4}" srcOrd="0" destOrd="0" presId="urn:microsoft.com/office/officeart/2005/8/layout/cycle1"/>
    <dgm:cxn modelId="{034487BA-BF64-4AE1-96FF-D65054C849B7}" type="presOf" srcId="{DFD61FAB-D819-42C0-8C00-A5B68B3F6B26}" destId="{B0FE8968-FAC9-4225-BE3B-E3A459A7D79F}" srcOrd="0" destOrd="0" presId="urn:microsoft.com/office/officeart/2005/8/layout/cycle1"/>
    <dgm:cxn modelId="{E47585BC-3280-4818-8ACC-95561B76AD23}" type="presOf" srcId="{74ECD77F-7FD7-4447-9382-DA6C8B7EDD21}" destId="{67C08D49-897E-4F95-BD18-9642EA9F9F0C}" srcOrd="0" destOrd="0" presId="urn:microsoft.com/office/officeart/2005/8/layout/cycle1"/>
    <dgm:cxn modelId="{1903E4C9-0313-4BC7-9F5B-42384BE6DAF6}" type="presOf" srcId="{B1C02A54-5AF0-4C88-883B-8FC84106EEBC}" destId="{991C4231-47B8-4D42-801C-102D1328125A}" srcOrd="0" destOrd="0" presId="urn:microsoft.com/office/officeart/2005/8/layout/cycle1"/>
    <dgm:cxn modelId="{80406DDE-2A4C-49F0-BE5C-C21E36FC47D5}" type="presOf" srcId="{B6FDCD95-C9F5-4AD8-A327-A6A934BF7870}" destId="{33CD6BB9-C00B-408F-84D5-95A302CF23AB}" srcOrd="0" destOrd="0" presId="urn:microsoft.com/office/officeart/2005/8/layout/cycle1"/>
    <dgm:cxn modelId="{FECD8BEE-EFCE-4724-807E-B4D7F94CB981}" srcId="{B6FDCD95-C9F5-4AD8-A327-A6A934BF7870}" destId="{322BC408-CC82-4BB9-A620-153079B1B200}" srcOrd="1" destOrd="0" parTransId="{95E17ADA-CF51-45AE-A21C-CBA212C94C73}" sibTransId="{DFD61FAB-D819-42C0-8C00-A5B68B3F6B26}"/>
    <dgm:cxn modelId="{8FEF2CF7-A2D1-4656-9F46-F3B51F92AD40}" type="presParOf" srcId="{33CD6BB9-C00B-408F-84D5-95A302CF23AB}" destId="{53508CFD-9541-4EAC-9FE6-02173D665183}" srcOrd="0" destOrd="0" presId="urn:microsoft.com/office/officeart/2005/8/layout/cycle1"/>
    <dgm:cxn modelId="{CD1096B6-C673-4C17-A22B-3E4E97ADC736}" type="presParOf" srcId="{33CD6BB9-C00B-408F-84D5-95A302CF23AB}" destId="{991C4231-47B8-4D42-801C-102D1328125A}" srcOrd="1" destOrd="0" presId="urn:microsoft.com/office/officeart/2005/8/layout/cycle1"/>
    <dgm:cxn modelId="{F6DF3F72-4D6C-4570-A3E9-8C411F94A93F}" type="presParOf" srcId="{33CD6BB9-C00B-408F-84D5-95A302CF23AB}" destId="{67C08D49-897E-4F95-BD18-9642EA9F9F0C}" srcOrd="2" destOrd="0" presId="urn:microsoft.com/office/officeart/2005/8/layout/cycle1"/>
    <dgm:cxn modelId="{FE65E0FA-AF82-446D-B26D-D98A8CAA8BBE}" type="presParOf" srcId="{33CD6BB9-C00B-408F-84D5-95A302CF23AB}" destId="{46D1AC9B-2A56-4CC5-954F-2B81CC1DD023}" srcOrd="3" destOrd="0" presId="urn:microsoft.com/office/officeart/2005/8/layout/cycle1"/>
    <dgm:cxn modelId="{6624148C-7F04-4017-845A-4775C9EFFF1C}" type="presParOf" srcId="{33CD6BB9-C00B-408F-84D5-95A302CF23AB}" destId="{C2566148-7A45-4809-B088-8382630CF4B1}" srcOrd="4" destOrd="0" presId="urn:microsoft.com/office/officeart/2005/8/layout/cycle1"/>
    <dgm:cxn modelId="{89DCCB84-002F-4C90-BA6B-507F6DAD2903}" type="presParOf" srcId="{33CD6BB9-C00B-408F-84D5-95A302CF23AB}" destId="{B0FE8968-FAC9-4225-BE3B-E3A459A7D79F}" srcOrd="5" destOrd="0" presId="urn:microsoft.com/office/officeart/2005/8/layout/cycle1"/>
    <dgm:cxn modelId="{7E75BC76-91FF-4232-A272-B3061F44ACD0}" type="presParOf" srcId="{33CD6BB9-C00B-408F-84D5-95A302CF23AB}" destId="{EA338999-5A5A-4EC9-8FE0-5ED92D4F3C34}" srcOrd="6" destOrd="0" presId="urn:microsoft.com/office/officeart/2005/8/layout/cycle1"/>
    <dgm:cxn modelId="{95A99698-8766-4156-8B38-B0E37B80B892}" type="presParOf" srcId="{33CD6BB9-C00B-408F-84D5-95A302CF23AB}" destId="{59A72EAE-3161-4633-ADA2-CEC9F9A1A0E4}" srcOrd="7" destOrd="0" presId="urn:microsoft.com/office/officeart/2005/8/layout/cycle1"/>
    <dgm:cxn modelId="{EB7E5547-7FE3-4074-ADBE-AFE10842FC8C}" type="presParOf" srcId="{33CD6BB9-C00B-408F-84D5-95A302CF23AB}" destId="{BB221AA3-DE2B-4B67-9C0F-912C5FB2129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C4231-47B8-4D42-801C-102D1328125A}">
      <dsp:nvSpPr>
        <dsp:cNvPr id="0" name=""/>
        <dsp:cNvSpPr/>
      </dsp:nvSpPr>
      <dsp:spPr>
        <a:xfrm>
          <a:off x="3027805" y="152397"/>
          <a:ext cx="1926663" cy="1350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Arial" panose="020B0604020202020204" pitchFamily="34" charset="0"/>
              <a:cs typeface="Arial" panose="020B0604020202020204" pitchFamily="34" charset="0"/>
            </a:rPr>
            <a:t>Feeling of </a:t>
          </a:r>
          <a:r>
            <a:rPr lang="en-IN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Deprivation</a:t>
          </a:r>
          <a:endParaRPr lang="en-IN" sz="3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Arial" panose="020B0604020202020204" pitchFamily="34" charset="0"/>
              <a:cs typeface="Arial" panose="020B0604020202020204" pitchFamily="34" charset="0"/>
            </a:rPr>
            <a:t>I don’t have enough!</a:t>
          </a:r>
        </a:p>
      </dsp:txBody>
      <dsp:txXfrm>
        <a:off x="3027805" y="152397"/>
        <a:ext cx="1926663" cy="1350613"/>
      </dsp:txXfrm>
    </dsp:sp>
    <dsp:sp modelId="{67C08D49-897E-4F95-BD18-9642EA9F9F0C}">
      <dsp:nvSpPr>
        <dsp:cNvPr id="0" name=""/>
        <dsp:cNvSpPr/>
      </dsp:nvSpPr>
      <dsp:spPr>
        <a:xfrm>
          <a:off x="1317561" y="-32561"/>
          <a:ext cx="3192074" cy="3192074"/>
        </a:xfrm>
        <a:prstGeom prst="circularArrow">
          <a:avLst>
            <a:gd name="adj1" fmla="val 8251"/>
            <a:gd name="adj2" fmla="val 576311"/>
            <a:gd name="adj3" fmla="val 3136606"/>
            <a:gd name="adj4" fmla="val 21444710"/>
            <a:gd name="adj5" fmla="val 9626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66148-7A45-4809-B088-8382630CF4B1}">
      <dsp:nvSpPr>
        <dsp:cNvPr id="0" name=""/>
        <dsp:cNvSpPr/>
      </dsp:nvSpPr>
      <dsp:spPr>
        <a:xfrm>
          <a:off x="2180714" y="2230274"/>
          <a:ext cx="1350613" cy="1350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Arial" panose="020B0604020202020204" pitchFamily="34" charset="0"/>
              <a:cs typeface="Arial" panose="020B0604020202020204" pitchFamily="34" charset="0"/>
            </a:rPr>
            <a:t>Effort for Physical Facility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by any means?</a:t>
          </a:r>
          <a:endParaRPr lang="en-US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0714" y="2230274"/>
        <a:ext cx="1350613" cy="1350613"/>
      </dsp:txXfrm>
    </dsp:sp>
    <dsp:sp modelId="{B0FE8968-FAC9-4225-BE3B-E3A459A7D79F}">
      <dsp:nvSpPr>
        <dsp:cNvPr id="0" name=""/>
        <dsp:cNvSpPr/>
      </dsp:nvSpPr>
      <dsp:spPr>
        <a:xfrm>
          <a:off x="1119723" y="-250089"/>
          <a:ext cx="3192074" cy="3192074"/>
        </a:xfrm>
        <a:prstGeom prst="circularArrow">
          <a:avLst>
            <a:gd name="adj1" fmla="val 8251"/>
            <a:gd name="adj2" fmla="val 576311"/>
            <a:gd name="adj3" fmla="val 9272591"/>
            <a:gd name="adj4" fmla="val 6563788"/>
            <a:gd name="adj5" fmla="val 9626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72EAE-3161-4633-ADA2-CEC9F9A1A0E4}">
      <dsp:nvSpPr>
        <dsp:cNvPr id="0" name=""/>
        <dsp:cNvSpPr/>
      </dsp:nvSpPr>
      <dsp:spPr>
        <a:xfrm>
          <a:off x="437008" y="489303"/>
          <a:ext cx="1920761" cy="1350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Arial" panose="020B0604020202020204" pitchFamily="34" charset="0"/>
              <a:cs typeface="Arial" panose="020B0604020202020204" pitchFamily="34" charset="0"/>
            </a:rPr>
            <a:t>Accumulation = unlimited?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008" y="489303"/>
        <a:ext cx="1920761" cy="1350613"/>
      </dsp:txXfrm>
    </dsp:sp>
    <dsp:sp modelId="{BB221AA3-DE2B-4B67-9C0F-912C5FB2129B}">
      <dsp:nvSpPr>
        <dsp:cNvPr id="0" name=""/>
        <dsp:cNvSpPr/>
      </dsp:nvSpPr>
      <dsp:spPr>
        <a:xfrm>
          <a:off x="1259117" y="95635"/>
          <a:ext cx="2779467" cy="3192074"/>
        </a:xfrm>
        <a:prstGeom prst="circularArrow">
          <a:avLst>
            <a:gd name="adj1" fmla="val 8251"/>
            <a:gd name="adj2" fmla="val 576311"/>
            <a:gd name="adj3" fmla="val 16613827"/>
            <a:gd name="adj4" fmla="val 13795864"/>
            <a:gd name="adj5" fmla="val 9626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37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19998F93-65E0-4D37-BF08-71C1388E28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6F37044-B49E-4347-9499-E3E66E08C0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01999DA-6B75-46B1-AA34-E51545D221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E075825-F7D8-4492-8348-A81EEEDF8A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Fulfilled by</a:t>
            </a:r>
          </a:p>
          <a:p>
            <a:r>
              <a:rPr lang="en-US" altLang="en-US"/>
              <a:t>	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Flower to Father – flower is only a symbol. Feeling is primary. 	Feelings ka bandh mein band kar rakha hai – 		feelings ka aadan-pradan nahin hota. 			Feelings ka exchange bhi sukhi hone ka tareeka hai, yeh dhyan 	mein nahin aaya rahta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One cant fulfill the other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en-US">
                <a:latin typeface="Arial" panose="020B0604020202020204" pitchFamily="34" charset="0"/>
                <a:cs typeface="Arial" panose="020B0604020202020204" pitchFamily="34" charset="0"/>
              </a:rPr>
              <a:t>Exclusive dress – attention neq respect. Dress se attention bhar 	mil paata hai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D64C41B3-DA41-4A58-AF2E-4FBB9B404E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B52E1-1795-4557-8DFF-7F301CF1A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The dialogue within is the dialogue between my imagination and my natural acceptance</a:t>
            </a:r>
          </a:p>
          <a:p>
            <a:pPr>
              <a:defRPr/>
            </a:pPr>
            <a:r>
              <a:rPr lang="en-IN" dirty="0"/>
              <a:t>Between my competence and my intention</a:t>
            </a:r>
          </a:p>
          <a:p>
            <a:pPr>
              <a:defRPr/>
            </a:pPr>
            <a:r>
              <a:rPr lang="en-IN" dirty="0"/>
              <a:t>Between “what I am” and “what I really want to be”</a:t>
            </a:r>
          </a:p>
          <a:p>
            <a:pPr>
              <a:defRPr/>
            </a:pPr>
            <a:endParaRPr lang="en-IN" dirty="0"/>
          </a:p>
          <a:p>
            <a:pPr>
              <a:defRPr/>
            </a:pPr>
            <a:r>
              <a:rPr lang="en-IN" dirty="0"/>
              <a:t>The natural acceptance is always for relationship</a:t>
            </a:r>
          </a:p>
          <a:p>
            <a:pPr>
              <a:defRPr/>
            </a:pPr>
            <a:r>
              <a:rPr lang="en-IN" dirty="0"/>
              <a:t>My imagination may or may not always be for relationship! Sometimes it is for opposition!</a:t>
            </a:r>
          </a:p>
          <a:p>
            <a:pPr>
              <a:defRPr/>
            </a:pPr>
            <a:endParaRPr lang="en-IN" dirty="0"/>
          </a:p>
          <a:p>
            <a:pPr>
              <a:defRPr/>
            </a:pPr>
            <a:r>
              <a:rPr lang="en-IN" dirty="0"/>
              <a:t>Now whenever my imagination is in harmony with my natural acceptance, I am in a state of happiness!</a:t>
            </a:r>
          </a:p>
          <a:p>
            <a:pPr>
              <a:defRPr/>
            </a:pPr>
            <a:r>
              <a:rPr lang="en-IN" dirty="0"/>
              <a:t>Whenever my imagination is in contradiction with my natural acceptance, I am in a state of unhappiness!</a:t>
            </a:r>
          </a:p>
          <a:p>
            <a:pPr>
              <a:defRPr/>
            </a:pPr>
            <a:endParaRPr lang="en-IN" dirty="0"/>
          </a:p>
          <a:p>
            <a:pPr>
              <a:defRPr/>
            </a:pPr>
            <a:r>
              <a:rPr lang="en-IN" dirty="0"/>
              <a:t>So to be in harmony, all I have to do is to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IN" dirty="0"/>
              <a:t>Be aware of my natural acceptance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IN" dirty="0"/>
              <a:t>Be aware of my imagination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IN" dirty="0"/>
              <a:t>Ensure the dialogue and ensure that my imagination is in line with my natural acceptance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BF4BEAF-7D19-4F14-9446-91DB97D619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219DFF2-44F6-4BF6-97D0-F12625D2B6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203D0BF-FF38-455A-8EC1-C43922ACEB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DC36537-A04F-4A71-B244-DA913F997D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19998F93-65E0-4D37-BF08-71C1388E28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6F37044-B49E-4347-9499-E3E66E08C0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758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831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21FF29F-D7EC-43A7-9A47-E1B55C7610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C0410EED-37F8-47EF-A7C7-703908A3E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99BF4383-8EEA-41C3-B47E-5AD252D42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165DD05B-9C4E-40A3-91B9-4E54BF4BA8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2CC8FB13-768A-4313-9261-CE10935D41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9400" y="5181600"/>
            <a:ext cx="9067800" cy="6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Mangal" panose="00000400000000000000" pitchFamily="2"/>
              </a:rPr>
              <a:t>Prepared by NC-UHV, AICTE in collaboration with UHV Foundation</a:t>
            </a:r>
          </a:p>
          <a:p>
            <a:pPr algn="ctr"/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Chaparral Pro"/>
              </a:rPr>
              <a:t>All Rights Reserved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2"/>
            <a:ext cx="2786062" cy="369887"/>
            <a:chOff x="109537" y="6564867"/>
            <a:chExt cx="27860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7"/>
              <a:ext cx="19812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Foundation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7" r:id="rId2"/>
    <p:sldLayoutId id="2147490830" r:id="rId3"/>
    <p:sldLayoutId id="2147490829" r:id="rId4"/>
    <p:sldLayoutId id="2147490834" r:id="rId5"/>
    <p:sldLayoutId id="2147490833" r:id="rId6"/>
    <p:sldLayoutId id="2147490836" r:id="rId7"/>
    <p:sldLayoutId id="214749083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Experiental%20Validation.ppt" TargetMode="External"/><Relationship Id="rId2" Type="http://schemas.openxmlformats.org/officeDocument/2006/relationships/hyperlink" Target="Natural%20Acceptance.pp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EDCCECA-1F2B-4CE2-AB23-2EABE36F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00488"/>
            <a:ext cx="11049000" cy="369332"/>
          </a:xfrm>
        </p:spPr>
        <p:txBody>
          <a:bodyPr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8194" name="Title 10">
            <a:extLst>
              <a:ext uri="{FF2B5EF4-FFF2-40B4-BE49-F238E27FC236}">
                <a16:creationId xmlns:a16="http://schemas.microsoft.com/office/drawing/2014/main" id="{40CC2D4F-83DE-4939-8AD4-5A1A86F9140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Day 3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Recap of Day 1 and 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735-681F-4C0E-A65F-1CD0693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Excitement-Depression to Happiness					 Desired State</a:t>
            </a:r>
            <a:endParaRPr lang="en-IN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68604BA-14A4-4509-95E0-6FDE86641203}"/>
              </a:ext>
            </a:extLst>
          </p:cNvPr>
          <p:cNvSpPr/>
          <p:nvPr/>
        </p:nvSpPr>
        <p:spPr>
          <a:xfrm rot="19829408">
            <a:off x="6738313" y="2915243"/>
            <a:ext cx="1562095" cy="32222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527CC-88DB-469D-B4D0-35EDB3B34B00}"/>
              </a:ext>
            </a:extLst>
          </p:cNvPr>
          <p:cNvSpPr txBox="1"/>
          <p:nvPr/>
        </p:nvSpPr>
        <p:spPr>
          <a:xfrm>
            <a:off x="8610600" y="2738735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latin typeface="Arial" charset="0"/>
              </a:rPr>
              <a:t>Continuous, definite</a:t>
            </a:r>
          </a:p>
          <a:p>
            <a:pPr marL="0" indent="0" algn="ctr">
              <a:buNone/>
            </a:pPr>
            <a:r>
              <a:rPr lang="en-US" dirty="0">
                <a:latin typeface="Arial" charset="0"/>
              </a:rPr>
              <a:t>No fluctuations</a:t>
            </a:r>
            <a:endParaRPr lang="en-US" sz="1800" dirty="0">
              <a:latin typeface="Arial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Arial" charset="0"/>
              </a:rPr>
              <a:t>No dependence on outside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0F1916-5A71-4F69-8751-E7C013283F82}"/>
              </a:ext>
            </a:extLst>
          </p:cNvPr>
          <p:cNvGrpSpPr/>
          <p:nvPr/>
        </p:nvGrpSpPr>
        <p:grpSpPr>
          <a:xfrm>
            <a:off x="8610600" y="710270"/>
            <a:ext cx="3376914" cy="2003385"/>
            <a:chOff x="8610600" y="587414"/>
            <a:chExt cx="3376914" cy="200338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AFE00C5-AE69-4C3B-844F-6A21E50AD95F}"/>
                </a:ext>
              </a:extLst>
            </p:cNvPr>
            <p:cNvSpPr/>
            <p:nvPr/>
          </p:nvSpPr>
          <p:spPr>
            <a:xfrm>
              <a:off x="8610600" y="587414"/>
              <a:ext cx="3352800" cy="2003385"/>
            </a:xfrm>
            <a:prstGeom prst="roundRect">
              <a:avLst/>
            </a:prstGeom>
            <a:solidFill>
              <a:srgbClr val="800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Happiness</a:t>
              </a:r>
            </a:p>
            <a:p>
              <a:pPr marL="0" indent="0" algn="ctr">
                <a:buNone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Harmony</a:t>
              </a:r>
            </a:p>
            <a:p>
              <a:pPr marL="0" indent="0" algn="ctr">
                <a:buNone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buNone/>
              </a:pPr>
              <a:r>
                <a:rPr lang="en-US" sz="1800" dirty="0">
                  <a:latin typeface="Arial" charset="0"/>
                </a:rPr>
                <a:t>Right understanding</a:t>
              </a:r>
            </a:p>
            <a:p>
              <a:pPr marL="0" indent="0" algn="ctr">
                <a:buNone/>
              </a:pPr>
              <a:r>
                <a:rPr lang="en-US" sz="1800" dirty="0">
                  <a:latin typeface="Arial" charset="0"/>
                </a:rPr>
                <a:t>Right feeling</a:t>
              </a:r>
            </a:p>
            <a:p>
              <a:pPr marL="0" indent="0" algn="ctr">
                <a:buNone/>
              </a:pPr>
              <a:endParaRPr lang="en-US" dirty="0">
                <a:latin typeface="Arial" charset="0"/>
              </a:endParaRPr>
            </a:p>
            <a:p>
              <a:pPr marL="0" indent="0" algn="ctr">
                <a:buNone/>
              </a:pPr>
              <a:r>
                <a:rPr lang="en-US" sz="1800" dirty="0">
                  <a:latin typeface="Arial" charset="0"/>
                </a:rPr>
                <a:t>Responsibility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69CA06-4C1C-4E89-828A-B2C1758B5E43}"/>
                </a:ext>
              </a:extLst>
            </p:cNvPr>
            <p:cNvSpPr txBox="1"/>
            <p:nvPr/>
          </p:nvSpPr>
          <p:spPr>
            <a:xfrm>
              <a:off x="11453150" y="623639"/>
              <a:ext cx="534364" cy="373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/>
                <a:t>😊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802A1F5-8BAA-490D-BBE8-FAE61C6E6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6" y="3200400"/>
            <a:ext cx="645640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4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Prosperity (</a:t>
            </a:r>
            <a:r>
              <a:rPr lang="en-IN" altLang="en-US">
                <a:latin typeface="Kruti Dev 010" pitchFamily="2" charset="0"/>
              </a:rPr>
              <a:t>le`f)</a:t>
            </a:r>
            <a:r>
              <a:rPr lang="en-IN" altLang="en-US"/>
              <a:t>)</a:t>
            </a:r>
          </a:p>
        </p:txBody>
      </p:sp>
      <p:sp>
        <p:nvSpPr>
          <p:cNvPr id="29699" name="Text Placeholder 2"/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Symbol" pitchFamily="18" charset="2"/>
              <a:buNone/>
              <a:defRPr/>
            </a:pPr>
            <a:r>
              <a:rPr lang="en-GB" altLang="en-US" dirty="0"/>
              <a:t>Prosperity –  The feeling of </a:t>
            </a:r>
            <a:r>
              <a:rPr lang="en-GB" altLang="en-US" b="1" u="sng" dirty="0"/>
              <a:t>having / producing more </a:t>
            </a:r>
            <a:r>
              <a:rPr lang="en-GB" altLang="en-US" dirty="0"/>
              <a:t>than </a:t>
            </a:r>
            <a:r>
              <a:rPr lang="en-GB" altLang="en-US" b="1" u="sng" dirty="0"/>
              <a:t>required Physical Facility</a:t>
            </a:r>
            <a:endParaRPr lang="en-GB" altLang="en-US" dirty="0"/>
          </a:p>
          <a:p>
            <a:pPr>
              <a:buFont typeface="Symbol" pitchFamily="18" charset="2"/>
              <a:buNone/>
              <a:defRPr/>
            </a:pPr>
            <a:endParaRPr altLang="en-US" sz="2800" dirty="0">
              <a:solidFill>
                <a:srgbClr val="1E00AA"/>
              </a:solidFill>
              <a:latin typeface="Kruti Dev 010" pitchFamily="2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altLang="en-US" sz="2800" dirty="0">
                <a:solidFill>
                  <a:srgbClr val="1E00AA"/>
                </a:solidFill>
                <a:latin typeface="Kruti Dev 010" pitchFamily="2" charset="0"/>
              </a:rPr>
              <a:t>le`f)    </a:t>
            </a:r>
            <a:r>
              <a:rPr altLang="en-US" sz="2000" dirty="0">
                <a:solidFill>
                  <a:srgbClr val="1E00AA"/>
                </a:solidFill>
                <a:latin typeface="Kruti Dev 010" pitchFamily="2" charset="0"/>
              </a:rPr>
              <a:t> </a:t>
            </a:r>
            <a:r>
              <a:rPr altLang="en-US" sz="2800" dirty="0">
                <a:solidFill>
                  <a:srgbClr val="1E00AA"/>
                </a:solidFill>
                <a:latin typeface="Kruti Dev 010" pitchFamily="2" charset="0"/>
              </a:rPr>
              <a:t>&amp; </a:t>
            </a:r>
            <a:r>
              <a:rPr altLang="en-US" sz="2800" b="1" u="sng" dirty="0" err="1">
                <a:solidFill>
                  <a:srgbClr val="1E00AA"/>
                </a:solidFill>
                <a:latin typeface="Kruti Dev 010" pitchFamily="2" charset="0"/>
              </a:rPr>
              <a:t>vko</a:t>
            </a:r>
            <a:r>
              <a:rPr altLang="en-US" sz="2800" b="1" u="sng" dirty="0">
                <a:solidFill>
                  <a:srgbClr val="1E00AA"/>
                </a:solidFill>
                <a:latin typeface="Kruti Dev 010" pitchFamily="2" charset="0"/>
              </a:rPr>
              <a:t>”;d </a:t>
            </a:r>
            <a:r>
              <a:rPr altLang="en-US" sz="2800" b="1" u="sng" dirty="0" err="1">
                <a:solidFill>
                  <a:srgbClr val="1E00AA"/>
                </a:solidFill>
                <a:latin typeface="Kruti Dev 010" pitchFamily="2" charset="0"/>
              </a:rPr>
              <a:t>lqfo</a:t>
            </a:r>
            <a:r>
              <a:rPr altLang="en-US" sz="2800" b="1" u="sng" dirty="0">
                <a:solidFill>
                  <a:srgbClr val="1E00AA"/>
                </a:solidFill>
                <a:latin typeface="Kruti Dev 010" pitchFamily="2" charset="0"/>
              </a:rPr>
              <a:t>/kk</a:t>
            </a:r>
            <a:r>
              <a:rPr altLang="en-US" sz="2800" dirty="0">
                <a:solidFill>
                  <a:srgbClr val="1E00AA"/>
                </a:solidFill>
                <a:latin typeface="Kruti Dev 010" pitchFamily="2" charset="0"/>
              </a:rPr>
              <a:t> ls </a:t>
            </a:r>
            <a:r>
              <a:rPr altLang="en-US" sz="2800" b="1" u="sng" dirty="0" err="1">
                <a:solidFill>
                  <a:srgbClr val="1E00AA"/>
                </a:solidFill>
                <a:latin typeface="Kruti Dev 010" pitchFamily="2" charset="0"/>
              </a:rPr>
              <a:t>vf</a:t>
            </a:r>
            <a:r>
              <a:rPr altLang="en-US" sz="2800" b="1" u="sng" dirty="0">
                <a:solidFill>
                  <a:srgbClr val="1E00AA"/>
                </a:solidFill>
                <a:latin typeface="Kruti Dev 010" pitchFamily="2" charset="0"/>
              </a:rPr>
              <a:t>/</a:t>
            </a:r>
            <a:r>
              <a:rPr altLang="en-US" sz="2800" b="1" u="sng" dirty="0" err="1">
                <a:solidFill>
                  <a:srgbClr val="1E00AA"/>
                </a:solidFill>
                <a:latin typeface="Kruti Dev 010" pitchFamily="2" charset="0"/>
              </a:rPr>
              <a:t>kd</a:t>
            </a:r>
            <a:r>
              <a:rPr altLang="en-US" sz="2800" b="1" u="sng" dirty="0">
                <a:solidFill>
                  <a:srgbClr val="1E00AA"/>
                </a:solidFill>
                <a:latin typeface="Kruti Dev 010" pitchFamily="2" charset="0"/>
              </a:rPr>
              <a:t> dh </a:t>
            </a:r>
            <a:r>
              <a:rPr altLang="en-US" sz="2800" b="1" u="sng" dirty="0" err="1">
                <a:solidFill>
                  <a:srgbClr val="1E00AA"/>
                </a:solidFill>
                <a:latin typeface="Kruti Dev 010" pitchFamily="2" charset="0"/>
              </a:rPr>
              <a:t>miyfC</a:t>
            </a:r>
            <a:r>
              <a:rPr altLang="en-US" sz="2800" b="1" u="sng" dirty="0">
                <a:solidFill>
                  <a:srgbClr val="1E00AA"/>
                </a:solidFill>
                <a:latin typeface="Kruti Dev 010" pitchFamily="2" charset="0"/>
              </a:rPr>
              <a:t>/k@ </a:t>
            </a:r>
            <a:r>
              <a:rPr altLang="en-US" sz="2800" b="1" u="sng" dirty="0" err="1">
                <a:solidFill>
                  <a:srgbClr val="1E00AA"/>
                </a:solidFill>
                <a:latin typeface="Kruti Dev 010" pitchFamily="2" charset="0"/>
              </a:rPr>
              <a:t>mRiknu</a:t>
            </a:r>
            <a:r>
              <a:rPr altLang="en-US" sz="2800" dirty="0">
                <a:solidFill>
                  <a:srgbClr val="1E00AA"/>
                </a:solidFill>
                <a:latin typeface="Kruti Dev 010" pitchFamily="2" charset="0"/>
              </a:rPr>
              <a:t> dk Hkko</a:t>
            </a:r>
          </a:p>
          <a:p>
            <a:pPr>
              <a:buFont typeface="Symbol" pitchFamily="18" charset="2"/>
              <a:buNone/>
              <a:defRPr/>
            </a:pPr>
            <a:endParaRPr altLang="en-US" sz="2000" dirty="0"/>
          </a:p>
          <a:p>
            <a:pPr>
              <a:buFont typeface="Symbol" pitchFamily="18" charset="2"/>
              <a:buNone/>
              <a:defRPr/>
            </a:pPr>
            <a:endParaRPr altLang="en-US" sz="2000" dirty="0"/>
          </a:p>
          <a:p>
            <a:pPr>
              <a:buFont typeface="Symbol" pitchFamily="18" charset="2"/>
              <a:buNone/>
              <a:defRPr/>
            </a:pPr>
            <a:r>
              <a:rPr lang="en-GB" altLang="en-US" sz="2000" dirty="0">
                <a:solidFill>
                  <a:srgbClr val="FF0000"/>
                </a:solidFill>
              </a:rPr>
              <a:t>Prosperity and Possession of Wealth are two different things</a:t>
            </a:r>
          </a:p>
          <a:p>
            <a:pPr>
              <a:buFont typeface="Symbol" pitchFamily="18" charset="2"/>
              <a:buNone/>
              <a:defRPr/>
            </a:pPr>
            <a:r>
              <a:rPr lang="en-GB" altLang="en-US" sz="2000" dirty="0"/>
              <a:t>Do you want to be a billionaire or a prosperous person? Ask yourself</a:t>
            </a:r>
          </a:p>
          <a:p>
            <a:pPr>
              <a:buFont typeface="Symbol" pitchFamily="18" charset="2"/>
              <a:buNone/>
              <a:defRPr/>
            </a:pPr>
            <a:r>
              <a:rPr lang="en-GB" altLang="en-US" sz="2000" dirty="0"/>
              <a:t>Are you sure that by becoming a billionaire, you are going to be happy in continuity??</a:t>
            </a:r>
            <a:endParaRPr altLang="en-US" sz="2000" dirty="0"/>
          </a:p>
          <a:p>
            <a:pPr>
              <a:buFont typeface="Symbol" pitchFamily="18" charset="2"/>
              <a:buNone/>
              <a:defRPr/>
            </a:pPr>
            <a:endParaRPr altLang="en-US" sz="2000" dirty="0"/>
          </a:p>
          <a:p>
            <a:pPr>
              <a:buFont typeface="Symbol" pitchFamily="18" charset="2"/>
              <a:buNone/>
              <a:defRPr/>
            </a:pPr>
            <a:r>
              <a:rPr lang="en-GB" altLang="en-US" dirty="0"/>
              <a:t>A prosperous person thinks of right utilisation, nurturing the other</a:t>
            </a:r>
          </a:p>
          <a:p>
            <a:pPr>
              <a:buFont typeface="Symbol" pitchFamily="18" charset="2"/>
              <a:buNone/>
              <a:defRPr/>
            </a:pPr>
            <a:r>
              <a:rPr lang="fr-FR" altLang="en-US" dirty="0">
                <a:solidFill>
                  <a:srgbClr val="FF0000"/>
                </a:solidFill>
              </a:rPr>
              <a:t>“  </a:t>
            </a:r>
            <a:r>
              <a:rPr lang="fr-FR" altLang="en-US" dirty="0" err="1">
                <a:solidFill>
                  <a:srgbClr val="FF0000"/>
                </a:solidFill>
              </a:rPr>
              <a:t>deprived</a:t>
            </a:r>
            <a:r>
              <a:rPr lang="fr-FR" altLang="en-US" dirty="0">
                <a:solidFill>
                  <a:srgbClr val="FF0000"/>
                </a:solidFill>
              </a:rPr>
              <a:t>           “        “        “  accumulation,  </a:t>
            </a:r>
            <a:r>
              <a:rPr lang="fr-FR" altLang="en-US" dirty="0" err="1">
                <a:solidFill>
                  <a:srgbClr val="FF0000"/>
                </a:solidFill>
              </a:rPr>
              <a:t>exploiting</a:t>
            </a:r>
            <a:r>
              <a:rPr lang="fr-FR" altLang="en-US" dirty="0">
                <a:solidFill>
                  <a:srgbClr val="FF0000"/>
                </a:solidFill>
              </a:rPr>
              <a:t>  “     “</a:t>
            </a:r>
          </a:p>
          <a:p>
            <a:pPr>
              <a:buFont typeface="Symbol" pitchFamily="18" charset="2"/>
              <a:buNone/>
              <a:defRPr/>
            </a:pPr>
            <a:endParaRPr altLang="en-US" sz="2800" b="1" dirty="0">
              <a:solidFill>
                <a:srgbClr val="1E00AA"/>
              </a:solidFill>
              <a:latin typeface="Kruti Dev 010" pitchFamily="2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altLang="en-US" sz="2800" b="1" dirty="0">
                <a:solidFill>
                  <a:srgbClr val="1E00AA"/>
                </a:solidFill>
                <a:latin typeface="Kruti Dev 010" pitchFamily="2" charset="0"/>
              </a:rPr>
              <a:t>le`) </a:t>
            </a:r>
            <a:r>
              <a:rPr altLang="en-US" sz="2800" b="1" dirty="0" err="1">
                <a:solidFill>
                  <a:srgbClr val="1E00AA"/>
                </a:solidFill>
                <a:latin typeface="Kruti Dev 010" pitchFamily="2" charset="0"/>
              </a:rPr>
              <a:t>O;fDr</a:t>
            </a:r>
            <a:r>
              <a:rPr altLang="en-US" sz="2800" dirty="0">
                <a:solidFill>
                  <a:srgbClr val="1E00AA"/>
                </a:solidFill>
                <a:latin typeface="Kruti Dev 010" pitchFamily="2" charset="0"/>
              </a:rPr>
              <a:t>  </a:t>
            </a:r>
            <a:r>
              <a:rPr altLang="en-US" sz="2800" dirty="0" err="1">
                <a:solidFill>
                  <a:srgbClr val="1E00AA"/>
                </a:solidFill>
                <a:latin typeface="Kruti Dev 010" pitchFamily="2" charset="0"/>
              </a:rPr>
              <a:t>lnqi;ksx</a:t>
            </a:r>
            <a:r>
              <a:rPr altLang="en-US" sz="2800" dirty="0">
                <a:solidFill>
                  <a:srgbClr val="1E00AA"/>
                </a:solidFill>
                <a:latin typeface="Kruti Dev 010" pitchFamily="2" charset="0"/>
              </a:rPr>
              <a:t> dk] </a:t>
            </a:r>
            <a:r>
              <a:rPr altLang="en-US" sz="2800" dirty="0" err="1">
                <a:solidFill>
                  <a:srgbClr val="1E00AA"/>
                </a:solidFill>
                <a:latin typeface="Kruti Dev 010" pitchFamily="2" charset="0"/>
              </a:rPr>
              <a:t>nwljs</a:t>
            </a:r>
            <a:r>
              <a:rPr altLang="en-US" sz="2800" dirty="0">
                <a:solidFill>
                  <a:srgbClr val="1E00AA"/>
                </a:solidFill>
                <a:latin typeface="Kruti Dev 010" pitchFamily="2" charset="0"/>
              </a:rPr>
              <a:t> dk </a:t>
            </a:r>
            <a:r>
              <a:rPr altLang="en-US" sz="2800" dirty="0" err="1">
                <a:solidFill>
                  <a:srgbClr val="1E00AA"/>
                </a:solidFill>
                <a:latin typeface="Kruti Dev 010" pitchFamily="2" charset="0"/>
              </a:rPr>
              <a:t>iks"k.k</a:t>
            </a:r>
            <a:r>
              <a:rPr altLang="en-US" sz="2800" dirty="0">
                <a:solidFill>
                  <a:srgbClr val="1E00AA"/>
                </a:solidFill>
                <a:latin typeface="Kruti Dev 010" pitchFamily="2" charset="0"/>
              </a:rPr>
              <a:t> </a:t>
            </a:r>
            <a:r>
              <a:rPr altLang="en-US" sz="2800" dirty="0" err="1">
                <a:solidFill>
                  <a:srgbClr val="1E00AA"/>
                </a:solidFill>
                <a:latin typeface="Kruti Dev 010" pitchFamily="2" charset="0"/>
              </a:rPr>
              <a:t>djus</a:t>
            </a:r>
            <a:r>
              <a:rPr altLang="en-US" sz="2800" dirty="0">
                <a:solidFill>
                  <a:srgbClr val="1E00AA"/>
                </a:solidFill>
                <a:latin typeface="Kruti Dev 010" pitchFamily="2" charset="0"/>
              </a:rPr>
              <a:t> dk </a:t>
            </a:r>
            <a:r>
              <a:rPr altLang="en-US" sz="2800" dirty="0" err="1">
                <a:solidFill>
                  <a:srgbClr val="1E00AA"/>
                </a:solidFill>
                <a:latin typeface="Kruti Dev 010" pitchFamily="2" charset="0"/>
              </a:rPr>
              <a:t>lksprk</a:t>
            </a:r>
            <a:r>
              <a:rPr altLang="en-US" sz="2800" dirty="0">
                <a:solidFill>
                  <a:srgbClr val="1E00AA"/>
                </a:solidFill>
                <a:latin typeface="Kruti Dev 010" pitchFamily="2" charset="0"/>
              </a:rPr>
              <a:t> </a:t>
            </a:r>
            <a:r>
              <a:rPr altLang="en-US" sz="2800" dirty="0" err="1">
                <a:solidFill>
                  <a:srgbClr val="1E00AA"/>
                </a:solidFill>
                <a:latin typeface="Kruti Dev 010" pitchFamily="2" charset="0"/>
              </a:rPr>
              <a:t>gS</a:t>
            </a:r>
            <a:endParaRPr altLang="en-US" sz="2800" dirty="0">
              <a:solidFill>
                <a:srgbClr val="1E00AA"/>
              </a:solidFill>
              <a:latin typeface="Kruti Dev 010" pitchFamily="2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altLang="en-US" sz="2800" b="1" dirty="0" err="1">
                <a:solidFill>
                  <a:srgbClr val="FF0000"/>
                </a:solidFill>
                <a:latin typeface="Kruti Dev 010" pitchFamily="2" charset="0"/>
              </a:rPr>
              <a:t>nfjnz</a:t>
            </a:r>
            <a:r>
              <a:rPr altLang="en-US" sz="2800" b="1" dirty="0">
                <a:solidFill>
                  <a:srgbClr val="FF0000"/>
                </a:solidFill>
                <a:latin typeface="Kruti Dev 010" pitchFamily="2" charset="0"/>
              </a:rPr>
              <a:t>	</a:t>
            </a:r>
            <a:r>
              <a:rPr altLang="en-US" sz="2800" dirty="0">
                <a:solidFill>
                  <a:srgbClr val="FF0000"/>
                </a:solidFill>
              </a:rPr>
              <a:t>“ </a:t>
            </a:r>
            <a:r>
              <a:rPr altLang="en-US" sz="2800" dirty="0">
                <a:solidFill>
                  <a:srgbClr val="FF0000"/>
                </a:solidFill>
                <a:latin typeface="Kruti Dev 010" pitchFamily="2" charset="0"/>
              </a:rPr>
              <a:t>    </a:t>
            </a:r>
            <a:r>
              <a:rPr altLang="en-US" sz="2800" dirty="0" err="1">
                <a:solidFill>
                  <a:srgbClr val="FF0000"/>
                </a:solidFill>
                <a:latin typeface="Kruti Dev 010" pitchFamily="2" charset="0"/>
              </a:rPr>
              <a:t>laxzg</a:t>
            </a:r>
            <a:r>
              <a:rPr altLang="en-US" sz="2800" dirty="0">
                <a:solidFill>
                  <a:srgbClr val="FF0000"/>
                </a:solidFill>
                <a:latin typeface="Kruti Dev 010" pitchFamily="2" charset="0"/>
              </a:rPr>
              <a:t>    </a:t>
            </a:r>
            <a:r>
              <a:rPr altLang="en-US" sz="2800" dirty="0">
                <a:solidFill>
                  <a:srgbClr val="FF0000"/>
                </a:solidFill>
              </a:rPr>
              <a:t>“    “     “</a:t>
            </a:r>
            <a:r>
              <a:rPr altLang="en-US" sz="2800" dirty="0">
                <a:solidFill>
                  <a:srgbClr val="FF0000"/>
                </a:solidFill>
                <a:latin typeface="Kruti Dev 010" pitchFamily="2" charset="0"/>
              </a:rPr>
              <a:t>  “</a:t>
            </a:r>
            <a:r>
              <a:rPr altLang="en-US" sz="2800" dirty="0" err="1">
                <a:solidFill>
                  <a:srgbClr val="FF0000"/>
                </a:solidFill>
                <a:latin typeface="Kruti Dev 010" pitchFamily="2" charset="0"/>
              </a:rPr>
              <a:t>kks"k.k</a:t>
            </a:r>
            <a:r>
              <a:rPr altLang="en-US" sz="2800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altLang="en-US" sz="2800" dirty="0">
                <a:solidFill>
                  <a:srgbClr val="FF0000"/>
                </a:solidFill>
              </a:rPr>
              <a:t>“      “     “     “</a:t>
            </a:r>
            <a:endParaRPr altLang="en-US" sz="2800" dirty="0">
              <a:solidFill>
                <a:srgbClr val="FF0000"/>
              </a:solidFill>
              <a:latin typeface="Kruti Dev 010" pitchFamily="2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7240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12A6E30-FF68-4C34-830A-897C7F067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00488"/>
            <a:ext cx="11049000" cy="369332"/>
          </a:xfrm>
        </p:spPr>
        <p:txBody>
          <a:bodyPr/>
          <a:lstStyle/>
          <a:p>
            <a:pPr algn="ctr"/>
            <a:r>
              <a:rPr lang="en-US"/>
              <a:t>Distinguishing between the needs of Self and Body</a:t>
            </a:r>
          </a:p>
        </p:txBody>
      </p:sp>
      <p:sp>
        <p:nvSpPr>
          <p:cNvPr id="16386" name="Title 10">
            <a:extLst>
              <a:ext uri="{FF2B5EF4-FFF2-40B4-BE49-F238E27FC236}">
                <a16:creationId xmlns:a16="http://schemas.microsoft.com/office/drawing/2014/main" id="{D757D843-A8AD-44FC-B873-302209FD1DD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5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Fulfilment of Aspirations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at the Individual level</a:t>
            </a: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EF510C-8D10-49D8-9393-84F8D6276ED4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0" y="609600"/>
            <a:ext cx="1219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Symbol" panose="05050102010706020507" pitchFamily="18" charset="2"/>
              <a:buNone/>
            </a:pPr>
            <a:endParaRPr lang="en-US" altLang="en-US" sz="2200"/>
          </a:p>
          <a:p>
            <a:pPr>
              <a:buFont typeface="Symbol" panose="05050102010706020507" pitchFamily="18" charset="2"/>
              <a:buNone/>
            </a:pPr>
            <a:endParaRPr lang="en-US" altLang="en-US" sz="2200"/>
          </a:p>
          <a:p>
            <a:pPr>
              <a:buFont typeface="Symbol" panose="05050102010706020507" pitchFamily="18" charset="2"/>
              <a:buNone/>
            </a:pPr>
            <a:endParaRPr lang="en-US" altLang="en-US" sz="2200"/>
          </a:p>
          <a:p>
            <a:pPr>
              <a:buFont typeface="Symbol" panose="05050102010706020507" pitchFamily="18" charset="2"/>
              <a:buNone/>
            </a:pPr>
            <a:endParaRPr lang="en-US" altLang="en-US" sz="2200"/>
          </a:p>
          <a:p>
            <a:pPr>
              <a:buFont typeface="Symbol" panose="05050102010706020507" pitchFamily="18" charset="2"/>
              <a:buNone/>
            </a:pPr>
            <a:endParaRPr lang="en-US" altLang="en-US" sz="2200"/>
          </a:p>
          <a:p>
            <a:pPr>
              <a:buFont typeface="Symbol" panose="05050102010706020507" pitchFamily="18" charset="2"/>
              <a:buNone/>
            </a:pPr>
            <a:endParaRPr lang="en-US" altLang="en-US" sz="2200"/>
          </a:p>
          <a:p>
            <a:pPr>
              <a:buFont typeface="Symbol" panose="05050102010706020507" pitchFamily="18" charset="2"/>
              <a:buNone/>
            </a:pPr>
            <a:endParaRPr lang="en-US" altLang="en-US" sz="2200"/>
          </a:p>
          <a:p>
            <a:pPr>
              <a:buFont typeface="Symbol" panose="05050102010706020507" pitchFamily="18" charset="2"/>
              <a:buNone/>
            </a:pPr>
            <a:endParaRPr lang="en-US" altLang="en-US" sz="2200"/>
          </a:p>
          <a:p>
            <a:pPr>
              <a:buFont typeface="Symbol" panose="05050102010706020507" pitchFamily="18" charset="2"/>
              <a:buNone/>
            </a:pPr>
            <a:endParaRPr lang="en-US" altLang="en-US" sz="2200"/>
          </a:p>
          <a:p>
            <a:pPr>
              <a:buFont typeface="Symbol" panose="05050102010706020507" pitchFamily="18" charset="2"/>
              <a:buNone/>
            </a:pPr>
            <a:r>
              <a:rPr lang="en-IN" altLang="en-US" sz="2200"/>
              <a:t>Can you see that</a:t>
            </a:r>
            <a:endParaRPr lang="en-US" altLang="en-US" sz="2200"/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 sz="2200"/>
              <a:t>Both type of needs have to be understood  separately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 sz="2200"/>
              <a:t>Both type of needs have to be fulfilled separately</a:t>
            </a:r>
            <a:endParaRPr lang="en-IN" altLang="en-US" sz="2200"/>
          </a:p>
          <a:p>
            <a:pPr lvl="1">
              <a:buFont typeface="Symbol" panose="05050102010706020507" pitchFamily="18" charset="2"/>
              <a:buNone/>
            </a:pPr>
            <a:endParaRPr lang="en-IN" altLang="en-US" sz="2200"/>
          </a:p>
          <a:p>
            <a:pPr>
              <a:buFont typeface="Symbol" panose="05050102010706020507" pitchFamily="18" charset="2"/>
              <a:buNone/>
            </a:pPr>
            <a:r>
              <a:rPr lang="en-IN" altLang="en-US" sz="2200" b="0"/>
              <a:t>When we mix up the two, we are in trouble!</a:t>
            </a:r>
            <a:endParaRPr lang="en-US" altLang="en-US" sz="2200" b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68EBC2-B0C3-4213-A2F5-D71474862FA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0"/>
          <a:ext cx="9144000" cy="3743327"/>
        </p:xfrm>
        <a:graphic>
          <a:graphicData uri="http://schemas.openxmlformats.org/drawingml/2006/table">
            <a:tbl>
              <a:tblPr/>
              <a:tblGrid>
                <a:gridCol w="193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4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9933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Human Being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Ekkuo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Self (I)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eSa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Body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“</a:t>
                      </a:r>
                      <a:r>
                        <a:rPr lang="en-US" sz="28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kjhj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1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Need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vko';drk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Happiness (e.g. Respect)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lq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[k ¼tSls </a:t>
                      </a:r>
                      <a:r>
                        <a:rPr lang="fr-FR" sz="2000" b="1" kern="120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lEeku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½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  <a:cs typeface="Times New Roman"/>
                        </a:rPr>
                        <a:t>Physical Facility (e.g. Food)</a:t>
                      </a:r>
                      <a:endParaRPr lang="en-US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lqfo/kk ¼tSls Hkkstu½</a:t>
                      </a:r>
                      <a:endParaRPr lang="en-US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98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In Time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dky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esa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Continuous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fujUrj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Temporary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lkef;d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149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In Quantity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ek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=k </a:t>
                      </a:r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esa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Qualitative (is Feeling)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xq.kkRed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 ¼Hkko gS½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Quantitative (Required in Limited Quantity)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Ekk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=</a:t>
                      </a:r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kRed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 ¼lhfer </a:t>
                      </a:r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ek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=k esa½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198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Fulfilled By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iwfrZ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ds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fy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,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Right Understanding &amp; Right Feeling </a:t>
                      </a:r>
                      <a:r>
                        <a:rPr lang="en-US" sz="2000" b="1" kern="120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lgh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 le&gt;] </a:t>
                      </a:r>
                      <a:r>
                        <a:rPr lang="en-US" sz="2000" b="1" kern="120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lgh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bg1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Hkko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Times New Roman"/>
                          <a:cs typeface="Times New Roman"/>
                        </a:rPr>
                        <a:t>Physio</a:t>
                      </a: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-chemical Things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HkkSfrd&amp;jklk;fud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2060"/>
                          </a:solidFill>
                          <a:latin typeface="Kruti Dev 010"/>
                          <a:ea typeface="Times New Roman"/>
                          <a:cs typeface="Arial"/>
                        </a:rPr>
                        <a:t>oLrq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1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79" name="Rectangle 8">
            <a:extLst>
              <a:ext uri="{FF2B5EF4-FFF2-40B4-BE49-F238E27FC236}">
                <a16:creationId xmlns:a16="http://schemas.microsoft.com/office/drawing/2014/main" id="{20D0A435-2A29-456C-AFAF-0ED40646C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C00000"/>
                </a:solidFill>
                <a:cs typeface="Times New Roman" panose="02020603050405020304" pitchFamily="18" charset="0"/>
              </a:rPr>
              <a:t>Co-existence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>
                <a:solidFill>
                  <a:srgbClr val="C00000"/>
                </a:solidFill>
                <a:latin typeface="Kruti Dev 010" pitchFamily="2" charset="0"/>
                <a:ea typeface="Batang" panose="02030600000101010101" pitchFamily="18" charset="-127"/>
                <a:cs typeface="KrutiDev040BoldItalic"/>
              </a:rPr>
              <a:t>lgvfLrRo</a:t>
            </a:r>
            <a:endParaRPr lang="en-US" alt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79421E-53C0-4B5A-B35D-22426F5B95DE}"/>
              </a:ext>
            </a:extLst>
          </p:cNvPr>
          <p:cNvCxnSpPr/>
          <p:nvPr/>
        </p:nvCxnSpPr>
        <p:spPr>
          <a:xfrm>
            <a:off x="5638800" y="381000"/>
            <a:ext cx="27432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>
            <a:extLst>
              <a:ext uri="{FF2B5EF4-FFF2-40B4-BE49-F238E27FC236}">
                <a16:creationId xmlns:a16="http://schemas.microsoft.com/office/drawing/2014/main" id="{F7F3FFCB-EF85-4A2E-B5AF-77CFB289A0B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76200"/>
            <a:ext cx="12192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2060"/>
                </a:solidFill>
              </a:rPr>
              <a:t>Check if this happens when we mix up the two</a:t>
            </a:r>
            <a:endParaRPr lang="en-GB" altLang="en-US">
              <a:solidFill>
                <a:srgbClr val="002060"/>
              </a:solidFill>
            </a:endParaRPr>
          </a:p>
        </p:txBody>
      </p:sp>
      <p:sp>
        <p:nvSpPr>
          <p:cNvPr id="25603" name="Text Placeholder 14">
            <a:extLst>
              <a:ext uri="{FF2B5EF4-FFF2-40B4-BE49-F238E27FC236}">
                <a16:creationId xmlns:a16="http://schemas.microsoft.com/office/drawing/2014/main" id="{A230D940-6C2A-4BF1-A405-F8AEF0BD7E6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609600"/>
            <a:ext cx="1219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Symbol" panose="05050102010706020507" pitchFamily="18" charset="2"/>
              <a:buNone/>
            </a:pPr>
            <a:endParaRPr lang="en-US" altLang="en-US"/>
          </a:p>
          <a:p>
            <a:pPr>
              <a:buFont typeface="Symbol" panose="05050102010706020507" pitchFamily="18" charset="2"/>
              <a:buNone/>
            </a:pPr>
            <a:endParaRPr lang="en-US" altLang="en-US"/>
          </a:p>
          <a:p>
            <a:pPr>
              <a:buFont typeface="Symbol" panose="05050102010706020507" pitchFamily="18" charset="2"/>
              <a:buNone/>
            </a:pPr>
            <a:endParaRPr lang="en-US" altLang="en-US"/>
          </a:p>
          <a:p>
            <a:pPr>
              <a:buFont typeface="Symbol" panose="05050102010706020507" pitchFamily="18" charset="2"/>
              <a:buNone/>
            </a:pPr>
            <a:endParaRPr lang="en-US" altLang="en-US"/>
          </a:p>
          <a:p>
            <a:pPr>
              <a:buFont typeface="Symbol" panose="05050102010706020507" pitchFamily="18" charset="2"/>
              <a:buNone/>
            </a:pPr>
            <a:endParaRPr lang="en-US" altLang="en-US"/>
          </a:p>
          <a:p>
            <a:pPr>
              <a:buFont typeface="Symbol" panose="05050102010706020507" pitchFamily="18" charset="2"/>
              <a:buNone/>
            </a:pPr>
            <a:endParaRPr lang="en-US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5147C-924F-4746-8194-7216DC45A40C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552450"/>
          <a:ext cx="9144000" cy="240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Human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Being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Ekkuo</a:t>
                      </a:r>
                      <a:endParaRPr lang="en-GB" sz="2000" i="0" dirty="0">
                        <a:solidFill>
                          <a:schemeClr val="tx1"/>
                        </a:solidFill>
                        <a:latin typeface="Kruti Dev 010" pitchFamily="2" charset="0"/>
                      </a:endParaRPr>
                    </a:p>
                  </a:txBody>
                  <a:tcPr marT="45726" marB="4572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Self (I)</a:t>
                      </a:r>
                    </a:p>
                    <a:p>
                      <a:pPr algn="r"/>
                      <a:r>
                        <a:rPr lang="en-US" sz="2000" b="1" i="0" kern="1200" dirty="0">
                          <a:solidFill>
                            <a:schemeClr val="lt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eSa</a:t>
                      </a:r>
                      <a:endParaRPr lang="en-GB" sz="2000" b="1" i="0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 marT="45726" marB="45726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Body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“kjhj</a:t>
                      </a:r>
                    </a:p>
                  </a:txBody>
                  <a:tcPr marT="45726" marB="4572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7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Need</a:t>
                      </a:r>
                    </a:p>
                    <a:p>
                      <a:pPr algn="r"/>
                      <a:r>
                        <a:rPr lang="en-US" sz="2000" i="0" dirty="0">
                          <a:latin typeface="Kruti Dev 042" pitchFamily="2" charset="0"/>
                        </a:rPr>
                        <a:t>vko’;drk</a:t>
                      </a:r>
                      <a:endParaRPr lang="en-GB" sz="2000" i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solidFill>
                            <a:schemeClr val="bg1"/>
                          </a:solidFill>
                        </a:rPr>
                        <a:t>Respect</a:t>
                      </a:r>
                      <a:endParaRPr lang="en-US" sz="2000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fr-FR" sz="2000" i="0" kern="1200" dirty="0" err="1">
                          <a:solidFill>
                            <a:schemeClr val="bg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lEeku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Physical Facility 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(Eg. Food, Clothes)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lqfo/kk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tSls&amp;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Kruti Dev 010" pitchFamily="2" charset="0"/>
                        </a:rPr>
                        <a:t>Hkkstu] diM+k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26" marB="4572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33">
                <a:tc>
                  <a:txBody>
                    <a:bodyPr/>
                    <a:lstStyle/>
                    <a:p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Continuous</a:t>
                      </a:r>
                    </a:p>
                    <a:p>
                      <a:pPr algn="r"/>
                      <a:r>
                        <a:rPr lang="en-US" sz="2000" i="0" kern="1200" dirty="0">
                          <a:solidFill>
                            <a:schemeClr val="bg1"/>
                          </a:solidFill>
                          <a:latin typeface="Kruti Dev 010" pitchFamily="2" charset="0"/>
                          <a:ea typeface="+mn-ea"/>
                          <a:cs typeface="+mn-cs"/>
                        </a:rPr>
                        <a:t>fujUrj</a:t>
                      </a:r>
                      <a:endParaRPr lang="en-GB" sz="2000" i="1" dirty="0">
                        <a:solidFill>
                          <a:schemeClr val="bg1"/>
                        </a:solidFill>
                        <a:latin typeface="Kruti Dev 010" pitchFamily="2" charset="0"/>
                      </a:endParaRPr>
                    </a:p>
                  </a:txBody>
                  <a:tcPr marT="45726" marB="45726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Unlimited</a:t>
                      </a:r>
                    </a:p>
                    <a:p>
                      <a:pPr algn="l"/>
                      <a:r>
                        <a:rPr lang="en-US" sz="2000" b="0" dirty="0">
                          <a:latin typeface="Kruti Dev 010" pitchFamily="2" charset="0"/>
                        </a:rPr>
                        <a:t>vlhfer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Multiply 7">
            <a:extLst>
              <a:ext uri="{FF2B5EF4-FFF2-40B4-BE49-F238E27FC236}">
                <a16:creationId xmlns:a16="http://schemas.microsoft.com/office/drawing/2014/main" id="{9039A3A0-DE47-4412-B0ED-A682877F5A53}"/>
              </a:ext>
            </a:extLst>
          </p:cNvPr>
          <p:cNvSpPr/>
          <p:nvPr/>
        </p:nvSpPr>
        <p:spPr>
          <a:xfrm>
            <a:off x="10058400" y="2286000"/>
            <a:ext cx="609600" cy="762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6B77B341-B0BA-477C-9257-27DC3EDD46ED}"/>
              </a:ext>
            </a:extLst>
          </p:cNvPr>
          <p:cNvSpPr/>
          <p:nvPr/>
        </p:nvSpPr>
        <p:spPr>
          <a:xfrm>
            <a:off x="10058400" y="533400"/>
            <a:ext cx="609600" cy="762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6D185098-E6C8-4050-A1DE-3D7F56B12905}"/>
              </a:ext>
            </a:extLst>
          </p:cNvPr>
          <p:cNvSpPr/>
          <p:nvPr/>
        </p:nvSpPr>
        <p:spPr>
          <a:xfrm>
            <a:off x="10058400" y="1600200"/>
            <a:ext cx="609600" cy="762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814B769C-D954-4C26-B2D9-9B2185940F3E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067050"/>
            <a:ext cx="3276600" cy="1685925"/>
            <a:chOff x="5867400" y="3067050"/>
            <a:chExt cx="3276600" cy="1685230"/>
          </a:xfrm>
        </p:grpSpPr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81E5A770-6105-41E4-A05B-2D8E2F5C685C}"/>
                </a:ext>
              </a:extLst>
            </p:cNvPr>
            <p:cNvSpPr/>
            <p:nvPr/>
          </p:nvSpPr>
          <p:spPr>
            <a:xfrm>
              <a:off x="6324600" y="3067050"/>
              <a:ext cx="381000" cy="45701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638" name="TextBox 6">
              <a:extLst>
                <a:ext uri="{FF2B5EF4-FFF2-40B4-BE49-F238E27FC236}">
                  <a16:creationId xmlns:a16="http://schemas.microsoft.com/office/drawing/2014/main" id="{794B64F9-5B0F-489B-92AD-DE76F998B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3675062"/>
              <a:ext cx="32766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Accumulation of Physical Facility – Unlimited!</a:t>
              </a:r>
            </a:p>
            <a:p>
              <a:pPr eaLnBrk="1" hangingPunct="1"/>
              <a:r>
                <a:rPr lang="en-US" altLang="en-US" sz="2800">
                  <a:solidFill>
                    <a:srgbClr val="000000"/>
                  </a:solidFill>
                  <a:latin typeface="Kruti Dev 010" pitchFamily="2" charset="0"/>
                </a:rPr>
                <a:t>Lqfo/kk laxzg &amp; vlhfer!</a:t>
              </a:r>
            </a:p>
          </p:txBody>
        </p:sp>
        <p:sp>
          <p:nvSpPr>
            <p:cNvPr id="11" name="Multiply 10">
              <a:extLst>
                <a:ext uri="{FF2B5EF4-FFF2-40B4-BE49-F238E27FC236}">
                  <a16:creationId xmlns:a16="http://schemas.microsoft.com/office/drawing/2014/main" id="{601723AA-EB66-40E1-A5F5-399838ACA06E}"/>
                </a:ext>
              </a:extLst>
            </p:cNvPr>
            <p:cNvSpPr/>
            <p:nvPr/>
          </p:nvSpPr>
          <p:spPr>
            <a:xfrm>
              <a:off x="8534400" y="3657357"/>
              <a:ext cx="609600" cy="76168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06CCFAA7-6803-4A5D-B09B-BBB3989939BD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4876800"/>
            <a:ext cx="3276600" cy="1350963"/>
            <a:chOff x="5867400" y="4876800"/>
            <a:chExt cx="3276600" cy="1351081"/>
          </a:xfrm>
        </p:grpSpPr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7EDA39B2-DA3F-4480-ACEA-34CD1FECCE90}"/>
                </a:ext>
              </a:extLst>
            </p:cNvPr>
            <p:cNvSpPr/>
            <p:nvPr/>
          </p:nvSpPr>
          <p:spPr>
            <a:xfrm>
              <a:off x="6324600" y="4876800"/>
              <a:ext cx="381000" cy="45724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635" name="TextBox 6">
              <a:extLst>
                <a:ext uri="{FF2B5EF4-FFF2-40B4-BE49-F238E27FC236}">
                  <a16:creationId xmlns:a16="http://schemas.microsoft.com/office/drawing/2014/main" id="{A0341996-75F1-4B7F-A4B6-3D8BDE5CB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5427662"/>
              <a:ext cx="327660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1E00AA"/>
                  </a:solidFill>
                </a:rPr>
                <a:t>Deprivation</a:t>
              </a:r>
            </a:p>
            <a:p>
              <a:pPr eaLnBrk="1" hangingPunct="1"/>
              <a:r>
                <a:rPr lang="en-GB" altLang="en-US" sz="2800" b="1">
                  <a:solidFill>
                    <a:srgbClr val="1E00AA"/>
                  </a:solidFill>
                  <a:latin typeface="Kruti Dev 010" pitchFamily="2" charset="0"/>
                </a:rPr>
                <a:t>nfjnzrk</a:t>
              </a:r>
              <a:endParaRPr lang="en-US" altLang="en-US" sz="2800">
                <a:solidFill>
                  <a:srgbClr val="000000"/>
                </a:solidFill>
                <a:latin typeface="Kruti Dev 010" pitchFamily="2" charset="0"/>
              </a:endParaRPr>
            </a:p>
          </p:txBody>
        </p:sp>
        <p:sp>
          <p:nvSpPr>
            <p:cNvPr id="14" name="Multiply 13">
              <a:extLst>
                <a:ext uri="{FF2B5EF4-FFF2-40B4-BE49-F238E27FC236}">
                  <a16:creationId xmlns:a16="http://schemas.microsoft.com/office/drawing/2014/main" id="{FEA0B37B-13CF-4F05-8223-69685D2E3DBE}"/>
                </a:ext>
              </a:extLst>
            </p:cNvPr>
            <p:cNvSpPr/>
            <p:nvPr/>
          </p:nvSpPr>
          <p:spPr>
            <a:xfrm>
              <a:off x="8534400" y="5334040"/>
              <a:ext cx="609600" cy="762067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C1B069E-5CFF-4BCB-87B4-71F461624B1C}"/>
              </a:ext>
            </a:extLst>
          </p:cNvPr>
          <p:cNvGraphicFramePr/>
          <p:nvPr/>
        </p:nvGraphicFramePr>
        <p:xfrm>
          <a:off x="1371605" y="2960689"/>
          <a:ext cx="5714993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B3FD6B-63BD-4272-B094-24C5F5565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232400"/>
            <a:ext cx="193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Check if you 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are caught up </a:t>
            </a:r>
          </a:p>
          <a:p>
            <a:pPr>
              <a:buFont typeface="Symbol" panose="05050102010706020507" pitchFamily="18" charset="2"/>
              <a:buNone/>
            </a:pPr>
            <a:r>
              <a:rPr lang="en-IN" altLang="en-US" sz="2000" b="1">
                <a:solidFill>
                  <a:srgbClr val="FF0000"/>
                </a:solidFill>
              </a:rPr>
              <a:t>In </a:t>
            </a:r>
            <a:r>
              <a:rPr lang="en-US" altLang="en-US" sz="2000" b="1">
                <a:solidFill>
                  <a:srgbClr val="FF0000"/>
                </a:solidFill>
              </a:rPr>
              <a:t>this loop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CCE04C-98D5-46D3-A690-81183001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 Loop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13DDE9-CAC3-4E87-BD57-CBD6D72B7F54}"/>
              </a:ext>
            </a:extLst>
          </p:cNvPr>
          <p:cNvSpPr/>
          <p:nvPr/>
        </p:nvSpPr>
        <p:spPr>
          <a:xfrm>
            <a:off x="2662238" y="754063"/>
            <a:ext cx="4043362" cy="5213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 dirty="0"/>
          </a:p>
        </p:txBody>
      </p:sp>
      <p:sp>
        <p:nvSpPr>
          <p:cNvPr id="30723" name="Title 1">
            <a:extLst>
              <a:ext uri="{FF2B5EF4-FFF2-40B4-BE49-F238E27FC236}">
                <a16:creationId xmlns:a16="http://schemas.microsoft.com/office/drawing/2014/main" id="{AE4A5463-BAB9-4CAC-ADD5-CE1A96429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Harmony in the Self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5855FE2C-125E-4A4D-A558-C79C5231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785813"/>
            <a:ext cx="3603625" cy="431800"/>
          </a:xfrm>
          <a:prstGeom prst="rect">
            <a:avLst/>
          </a:prstGeom>
          <a:solidFill>
            <a:srgbClr val="80008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prstClr val="white"/>
                </a:solidFill>
              </a:rPr>
              <a:t>Natural Acceptance</a:t>
            </a:r>
          </a:p>
        </p:txBody>
      </p:sp>
      <p:sp>
        <p:nvSpPr>
          <p:cNvPr id="24" name="TextBox 37">
            <a:extLst>
              <a:ext uri="{FF2B5EF4-FFF2-40B4-BE49-F238E27FC236}">
                <a16:creationId xmlns:a16="http://schemas.microsoft.com/office/drawing/2014/main" id="{5E739E4A-1B5D-4A13-8E83-D7411AD5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4443413"/>
            <a:ext cx="3603625" cy="1108075"/>
          </a:xfrm>
          <a:prstGeom prst="rect">
            <a:avLst/>
          </a:prstGeom>
          <a:solidFill>
            <a:srgbClr val="FFC000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IN" altLang="en-US" sz="22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IN" altLang="en-US" sz="2200" b="1" dirty="0">
                <a:solidFill>
                  <a:prstClr val="black"/>
                </a:solidFill>
              </a:rPr>
              <a:t>Imagination</a:t>
            </a:r>
          </a:p>
          <a:p>
            <a:pPr algn="ctr">
              <a:defRPr/>
            </a:pPr>
            <a:endParaRPr lang="en-US" altLang="en-US" sz="2200" b="1" dirty="0">
              <a:solidFill>
                <a:prstClr val="black"/>
              </a:solidFill>
            </a:endParaRPr>
          </a:p>
        </p:txBody>
      </p:sp>
      <p:sp>
        <p:nvSpPr>
          <p:cNvPr id="30726" name="Text Box 10">
            <a:extLst>
              <a:ext uri="{FF2B5EF4-FFF2-40B4-BE49-F238E27FC236}">
                <a16:creationId xmlns:a16="http://schemas.microsoft.com/office/drawing/2014/main" id="{63FB9DD0-B5A6-47E1-88C2-2B8D2ADE8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3413"/>
            <a:ext cx="26622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b="1">
                <a:solidFill>
                  <a:srgbClr val="7F007F"/>
                </a:solidFill>
              </a:rPr>
              <a:t>COMPETENCE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000" b="1">
                <a:solidFill>
                  <a:srgbClr val="1E00AA"/>
                </a:solidFill>
              </a:rPr>
              <a:t>What I am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000" b="1"/>
              <a:t>Current State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440576F4-E64F-4ED2-A1E3-22F41E61E04C}"/>
              </a:ext>
            </a:extLst>
          </p:cNvPr>
          <p:cNvSpPr/>
          <p:nvPr/>
        </p:nvSpPr>
        <p:spPr>
          <a:xfrm rot="10800000">
            <a:off x="2338388" y="809625"/>
            <a:ext cx="228600" cy="16478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5D3C25F5-0BF0-439E-910B-8F44D24AD487}"/>
              </a:ext>
            </a:extLst>
          </p:cNvPr>
          <p:cNvSpPr/>
          <p:nvPr/>
        </p:nvSpPr>
        <p:spPr>
          <a:xfrm rot="10800000">
            <a:off x="2338388" y="4470400"/>
            <a:ext cx="228600" cy="10461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729" name="Text Box 10">
            <a:extLst>
              <a:ext uri="{FF2B5EF4-FFF2-40B4-BE49-F238E27FC236}">
                <a16:creationId xmlns:a16="http://schemas.microsoft.com/office/drawing/2014/main" id="{DDAF8B20-397B-463E-8D89-1C51C598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8" y="830263"/>
            <a:ext cx="2701926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b="1">
                <a:solidFill>
                  <a:srgbClr val="7F007F"/>
                </a:solidFill>
              </a:rPr>
              <a:t>INTENTION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000" b="1">
                <a:solidFill>
                  <a:srgbClr val="1E00AA"/>
                </a:solidFill>
              </a:rPr>
              <a:t>What I really 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000" b="1">
                <a:solidFill>
                  <a:srgbClr val="1E00AA"/>
                </a:solidFill>
              </a:rPr>
              <a:t> want to be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000" b="1"/>
              <a:t>Desired State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5928BF-80AC-4D55-B9DB-BCA969B430B5}"/>
              </a:ext>
            </a:extLst>
          </p:cNvPr>
          <p:cNvCxnSpPr>
            <a:cxnSpLocks/>
          </p:cNvCxnSpPr>
          <p:nvPr/>
        </p:nvCxnSpPr>
        <p:spPr>
          <a:xfrm>
            <a:off x="4608513" y="1223963"/>
            <a:ext cx="0" cy="321945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31" name="TextBox 38">
            <a:extLst>
              <a:ext uri="{FF2B5EF4-FFF2-40B4-BE49-F238E27FC236}">
                <a16:creationId xmlns:a16="http://schemas.microsoft.com/office/drawing/2014/main" id="{D7E51694-CA8D-45A9-AC43-2B98C1A5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2352675"/>
            <a:ext cx="1516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Dialogue?</a:t>
            </a:r>
          </a:p>
          <a:p>
            <a:endParaRPr lang="en-US" altLang="en-US"/>
          </a:p>
          <a:p>
            <a:r>
              <a:rPr lang="en-US" altLang="en-US"/>
              <a:t>Guiding?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7268EA86-3115-4DFA-A75C-48A708D84475}"/>
              </a:ext>
            </a:extLst>
          </p:cNvPr>
          <p:cNvSpPr/>
          <p:nvPr/>
        </p:nvSpPr>
        <p:spPr>
          <a:xfrm>
            <a:off x="7778750" y="3124200"/>
            <a:ext cx="4260850" cy="3509963"/>
          </a:xfrm>
          <a:prstGeom prst="cloudCallout">
            <a:avLst>
              <a:gd name="adj1" fmla="val -77085"/>
              <a:gd name="adj2" fmla="val 12957"/>
            </a:avLst>
          </a:prstGeom>
          <a:noFill/>
          <a:ln w="3175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altLang="en-US" b="1" dirty="0">
                <a:solidFill>
                  <a:prstClr val="black"/>
                </a:solidFill>
              </a:rPr>
              <a:t>Our feeling, imagination may keep fluctuating</a:t>
            </a:r>
          </a:p>
          <a:p>
            <a:pPr algn="ctr">
              <a:defRPr/>
            </a:pPr>
            <a:endParaRPr lang="en-IN" altLang="en-US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en-US" b="1" dirty="0">
                <a:solidFill>
                  <a:prstClr val="black"/>
                </a:solidFill>
              </a:rPr>
              <a:t>When our feeling, imagination is guided by our Natural Acceptance, we are in harmony within… we are happy!</a:t>
            </a:r>
          </a:p>
          <a:p>
            <a:pPr algn="ctr">
              <a:defRPr/>
            </a:pPr>
            <a:endParaRPr lang="en-IN" altLang="en-US" b="1" dirty="0">
              <a:solidFill>
                <a:prstClr val="black"/>
              </a:solidFill>
            </a:endParaRP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592B2B6E-4831-447F-9C54-BBD430C2ED2C}"/>
              </a:ext>
            </a:extLst>
          </p:cNvPr>
          <p:cNvSpPr/>
          <p:nvPr/>
        </p:nvSpPr>
        <p:spPr>
          <a:xfrm>
            <a:off x="6891338" y="606425"/>
            <a:ext cx="5086350" cy="1984375"/>
          </a:xfrm>
          <a:prstGeom prst="wedgeRectCallout">
            <a:avLst>
              <a:gd name="adj1" fmla="val -58116"/>
              <a:gd name="adj2" fmla="val -35625"/>
            </a:avLst>
          </a:prstGeom>
          <a:solidFill>
            <a:srgbClr val="7F00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part is definite, un-corrupted, pure, innate in every Self!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may or may not be aware of 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the potential to be aware of it, and to take guidance from it!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1B48461-B35A-4982-BC13-06C9F8E11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00488"/>
            <a:ext cx="11049000" cy="1034129"/>
          </a:xfrm>
        </p:spPr>
        <p:txBody>
          <a:bodyPr/>
          <a:lstStyle/>
          <a:p>
            <a:pPr algn="ctr"/>
            <a:r>
              <a:rPr lang="en-IN" dirty="0"/>
              <a:t>Takeaways</a:t>
            </a:r>
          </a:p>
          <a:p>
            <a:pPr algn="ctr"/>
            <a:r>
              <a:rPr lang="en-IN" dirty="0"/>
              <a:t>Questions</a:t>
            </a:r>
          </a:p>
          <a:p>
            <a:pPr algn="ctr"/>
            <a:r>
              <a:rPr lang="en-IN" dirty="0"/>
              <a:t>Observations…</a:t>
            </a:r>
          </a:p>
        </p:txBody>
      </p:sp>
      <p:sp>
        <p:nvSpPr>
          <p:cNvPr id="24578" name="Title 10">
            <a:extLst>
              <a:ext uri="{FF2B5EF4-FFF2-40B4-BE49-F238E27FC236}">
                <a16:creationId xmlns:a16="http://schemas.microsoft.com/office/drawing/2014/main" id="{9F4608F6-5219-446C-A5DD-2971B2AFEE4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Your Sharing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4AAE5A3-CA3B-4EE8-8E86-A191C1332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00488"/>
            <a:ext cx="11049000" cy="1034129"/>
          </a:xfrm>
        </p:spPr>
        <p:txBody>
          <a:bodyPr/>
          <a:lstStyle/>
          <a:p>
            <a:pPr marL="0" indent="0" algn="ctr">
              <a:buNone/>
            </a:pPr>
            <a:r>
              <a:rPr lang="en-IN" b="1" dirty="0"/>
              <a:t>The idea was to </a:t>
            </a:r>
            <a:r>
              <a: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get to meet and know each other!</a:t>
            </a:r>
          </a:p>
          <a:p>
            <a:pPr marL="0" indent="0" algn="ctr">
              <a:buNone/>
            </a:pPr>
            <a:endParaRPr lang="en-GB" sz="1800" b="1" dirty="0"/>
          </a:p>
          <a:p>
            <a:pPr marL="0" indent="0" algn="ctr">
              <a:buNone/>
            </a:pPr>
            <a:r>
              <a:rPr lang="en-GB" sz="1800" b="1" dirty="0"/>
              <a:t>How did it go?</a:t>
            </a:r>
            <a:endParaRPr lang="en-IN" b="1" dirty="0"/>
          </a:p>
        </p:txBody>
      </p:sp>
      <p:sp>
        <p:nvSpPr>
          <p:cNvPr id="8194" name="Title 10">
            <a:extLst>
              <a:ext uri="{FF2B5EF4-FFF2-40B4-BE49-F238E27FC236}">
                <a16:creationId xmlns:a16="http://schemas.microsoft.com/office/drawing/2014/main" id="{1A2C064C-1D0F-478A-A4ED-03F69BC8DC2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1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Welcome and Introductions</a:t>
            </a: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EDCCECA-1F2B-4CE2-AB23-2EABE36F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00488"/>
            <a:ext cx="11049000" cy="1034129"/>
          </a:xfrm>
        </p:spPr>
        <p:txBody>
          <a:bodyPr/>
          <a:lstStyle/>
          <a:p>
            <a:pPr algn="ctr"/>
            <a:r>
              <a:rPr lang="en-US" dirty="0"/>
              <a:t>Planning for a fulfilling life by relating </a:t>
            </a:r>
          </a:p>
          <a:p>
            <a:pPr algn="ctr"/>
            <a:r>
              <a:rPr lang="en-US" dirty="0"/>
              <a:t>academic success, career… expectations of family, peers…</a:t>
            </a:r>
          </a:p>
          <a:p>
            <a:pPr algn="ctr"/>
            <a:r>
              <a:rPr lang="en-US" dirty="0"/>
              <a:t> to our basic aspiration…</a:t>
            </a:r>
          </a:p>
        </p:txBody>
      </p:sp>
      <p:sp>
        <p:nvSpPr>
          <p:cNvPr id="8194" name="Title 10">
            <a:extLst>
              <a:ext uri="{FF2B5EF4-FFF2-40B4-BE49-F238E27FC236}">
                <a16:creationId xmlns:a16="http://schemas.microsoft.com/office/drawing/2014/main" id="{40CC2D4F-83DE-4939-8AD4-5A1A86F9140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2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Exploring our Aspirations and Concerns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626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0AA9B2F-556C-4914-9C82-3BA1864F5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/>
              <a:t>How Would you Plan Your Life to Fulfil Your Basic Aspiration?</a:t>
            </a:r>
            <a:endParaRPr lang="en-IN" altLang="en-US" dirty="0"/>
          </a:p>
        </p:txBody>
      </p:sp>
      <p:sp>
        <p:nvSpPr>
          <p:cNvPr id="21507" name="TextBox 4">
            <a:extLst>
              <a:ext uri="{FF2B5EF4-FFF2-40B4-BE49-F238E27FC236}">
                <a16:creationId xmlns:a16="http://schemas.microsoft.com/office/drawing/2014/main" id="{FD6D1D76-11FE-4D46-8998-D2A26F1EC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114425"/>
            <a:ext cx="17954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Become</a:t>
            </a:r>
          </a:p>
          <a:p>
            <a:pPr algn="ctr"/>
            <a:r>
              <a:rPr lang="en-IN" altLang="en-US" b="1"/>
              <a:t>(2)</a:t>
            </a:r>
          </a:p>
        </p:txBody>
      </p:sp>
      <p:sp>
        <p:nvSpPr>
          <p:cNvPr id="21508" name="TextBox 5">
            <a:extLst>
              <a:ext uri="{FF2B5EF4-FFF2-40B4-BE49-F238E27FC236}">
                <a16:creationId xmlns:a16="http://schemas.microsoft.com/office/drawing/2014/main" id="{88C2B2AB-22D0-40E5-B3EE-26E4568B4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1144588"/>
            <a:ext cx="2786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Get/Do </a:t>
            </a:r>
          </a:p>
          <a:p>
            <a:pPr algn="ctr"/>
            <a:r>
              <a:rPr lang="en-IN" altLang="en-US" b="1"/>
              <a:t>(3)</a:t>
            </a:r>
          </a:p>
        </p:txBody>
      </p:sp>
      <p:sp>
        <p:nvSpPr>
          <p:cNvPr id="21509" name="TextBox 7">
            <a:extLst>
              <a:ext uri="{FF2B5EF4-FFF2-40B4-BE49-F238E27FC236}">
                <a16:creationId xmlns:a16="http://schemas.microsoft.com/office/drawing/2014/main" id="{A3133A8C-ECCA-4097-A127-61651F01D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108075"/>
            <a:ext cx="251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Be</a:t>
            </a:r>
            <a:endParaRPr lang="en-IN" altLang="en-US" sz="2200"/>
          </a:p>
          <a:p>
            <a:pPr algn="ctr"/>
            <a:r>
              <a:rPr lang="en-IN" altLang="en-US" b="1"/>
              <a:t>(4)</a:t>
            </a:r>
            <a:br>
              <a:rPr lang="en-IN" altLang="en-US" b="1"/>
            </a:br>
            <a:r>
              <a:rPr lang="en-IN" altLang="en-US" b="1"/>
              <a:t>To be happy and prosperous</a:t>
            </a:r>
          </a:p>
          <a:p>
            <a:pPr algn="ctr"/>
            <a:endParaRPr lang="en-IN" altLang="en-US"/>
          </a:p>
          <a:p>
            <a:pPr algn="ctr"/>
            <a:r>
              <a:rPr lang="en-IN" altLang="en-US" b="1"/>
              <a:t>In continuity!</a:t>
            </a:r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CBEB6705-A6FA-4A5A-8ABD-461EF02E4D54}"/>
              </a:ext>
            </a:extLst>
          </p:cNvPr>
          <p:cNvSpPr/>
          <p:nvPr/>
        </p:nvSpPr>
        <p:spPr>
          <a:xfrm>
            <a:off x="33338" y="609600"/>
            <a:ext cx="8270875" cy="2794556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FA7A1F6-726E-4160-B713-6EBB077B9C02}"/>
              </a:ext>
            </a:extLst>
          </p:cNvPr>
          <p:cNvSpPr/>
          <p:nvPr/>
        </p:nvSpPr>
        <p:spPr>
          <a:xfrm>
            <a:off x="9372600" y="609600"/>
            <a:ext cx="2786063" cy="2794556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512" name="Picture 4">
            <a:extLst>
              <a:ext uri="{FF2B5EF4-FFF2-40B4-BE49-F238E27FC236}">
                <a16:creationId xmlns:a16="http://schemas.microsoft.com/office/drawing/2014/main" id="{16858844-BDDE-41BA-8E37-6F03E74BF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323638" y="5673725"/>
            <a:ext cx="8683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28">
            <a:extLst>
              <a:ext uri="{FF2B5EF4-FFF2-40B4-BE49-F238E27FC236}">
                <a16:creationId xmlns:a16="http://schemas.microsoft.com/office/drawing/2014/main" id="{263FF058-F2DE-4BD2-A016-62EE6B46A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1123950"/>
            <a:ext cx="22891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t" hangingPunct="1"/>
            <a:r>
              <a:rPr lang="en-IN" altLang="en-US" sz="2200" b="1" dirty="0"/>
              <a:t>Present Effort</a:t>
            </a:r>
          </a:p>
          <a:p>
            <a:pPr algn="ctr" eaLnBrk="1" fontAlgn="t" hangingPunct="1"/>
            <a:r>
              <a:rPr lang="en-IN" altLang="en-US" b="1" dirty="0"/>
              <a:t>(1)</a:t>
            </a:r>
          </a:p>
          <a:p>
            <a:pPr algn="ctr" eaLnBrk="1" fontAlgn="t" hangingPunct="1"/>
            <a:endParaRPr lang="en-IN" alt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9D81D7F-A62F-4D20-A242-4A125D52C96C}"/>
              </a:ext>
            </a:extLst>
          </p:cNvPr>
          <p:cNvSpPr/>
          <p:nvPr/>
        </p:nvSpPr>
        <p:spPr>
          <a:xfrm>
            <a:off x="720725" y="1717675"/>
            <a:ext cx="8270875" cy="7207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N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with effort, steps at the base</a:t>
            </a:r>
            <a:endParaRPr lang="en-IN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538C7246-3C28-4531-B792-269BBD0748C5}"/>
              </a:ext>
            </a:extLst>
          </p:cNvPr>
          <p:cNvSpPr/>
          <p:nvPr/>
        </p:nvSpPr>
        <p:spPr>
          <a:xfrm>
            <a:off x="152400" y="2895600"/>
            <a:ext cx="8804275" cy="575230"/>
          </a:xfrm>
          <a:prstGeom prst="lef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alt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basic aspiration and plan the effort with that clarity</a:t>
            </a:r>
            <a:endParaRPr lang="en-IN" sz="20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F558D3-9D79-41A4-972D-ED37B0176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2971800"/>
            <a:ext cx="2362200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dirty="0"/>
              <a:t>Basic Aspiration</a:t>
            </a:r>
          </a:p>
        </p:txBody>
      </p:sp>
      <p:sp>
        <p:nvSpPr>
          <p:cNvPr id="21525" name="TextBox 15">
            <a:extLst>
              <a:ext uri="{FF2B5EF4-FFF2-40B4-BE49-F238E27FC236}">
                <a16:creationId xmlns:a16="http://schemas.microsoft.com/office/drawing/2014/main" id="{5EFD4D90-1D03-4406-980B-BE70557FB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56556"/>
            <a:ext cx="1142999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Font typeface="Symbol" pitchFamily="18" charset="2"/>
              <a:buNone/>
              <a:defRPr/>
            </a:pPr>
            <a:r>
              <a:rPr lang="en-US" altLang="en-US" b="1" dirty="0"/>
              <a:t>The basic human aspiration is for the continuity of happiness and prosperity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US" altLang="en-US" dirty="0"/>
              <a:t>We are making effort to </a:t>
            </a:r>
            <a:r>
              <a:rPr lang="en-US" altLang="en-US" dirty="0" err="1"/>
              <a:t>realise</a:t>
            </a:r>
            <a:r>
              <a:rPr lang="en-US" altLang="en-US" dirty="0"/>
              <a:t> our aspirations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US" altLang="en-US" dirty="0"/>
              <a:t>(yet, there are problems, so we are trying to resolve them also)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US" altLang="en-US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US" altLang="en-US" b="1" dirty="0"/>
              <a:t>Essential to fulfil our basic aspiration</a:t>
            </a:r>
          </a:p>
          <a:p>
            <a:pPr lvl="1">
              <a:buFontTx/>
              <a:buChar char="-"/>
              <a:defRPr/>
            </a:pPr>
            <a:r>
              <a:rPr lang="en-US" altLang="en-US" dirty="0"/>
              <a:t>Understand our basic aspiration (continuous happiness and prosperity)</a:t>
            </a:r>
          </a:p>
          <a:p>
            <a:pPr lvl="1">
              <a:buFontTx/>
              <a:buChar char="-"/>
              <a:defRPr/>
            </a:pPr>
            <a:r>
              <a:rPr lang="en-US" altLang="en-US" dirty="0"/>
              <a:t>Understand the program to fulfil our basic aspiration</a:t>
            </a:r>
          </a:p>
          <a:p>
            <a:pPr lvl="1">
              <a:buFontTx/>
              <a:buChar char="-"/>
              <a:defRPr/>
            </a:pPr>
            <a:r>
              <a:rPr lang="en-US" altLang="en-US" dirty="0"/>
              <a:t>Make focused effort for it (plan the steps with clarity of our basic aspiration…)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US" altLang="en-US" sz="1400" b="1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US" altLang="en-US" b="1" dirty="0"/>
              <a:t>There are multiple steps, ways to fulfil our basic aspiration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US" altLang="en-US" b="1" dirty="0"/>
              <a:t>If one way is closed, we can always pick another way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E1E1BF-BAA6-4A9E-B53C-2821C545C33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820738"/>
            <a:ext cx="325438" cy="728662"/>
            <a:chOff x="1778000" y="0"/>
            <a:chExt cx="325438" cy="728663"/>
          </a:xfrm>
        </p:grpSpPr>
        <p:sp>
          <p:nvSpPr>
            <p:cNvPr id="17" name="Right Arrow 10">
              <a:extLst>
                <a:ext uri="{FF2B5EF4-FFF2-40B4-BE49-F238E27FC236}">
                  <a16:creationId xmlns:a16="http://schemas.microsoft.com/office/drawing/2014/main" id="{1F2CA734-C4DA-47CD-BA0A-5DF8651AE5E3}"/>
                </a:ext>
              </a:extLst>
            </p:cNvPr>
            <p:cNvSpPr/>
            <p:nvPr/>
          </p:nvSpPr>
          <p:spPr>
            <a:xfrm>
              <a:off x="1814513" y="396876"/>
              <a:ext cx="274637" cy="331787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537" name="TextBox 3">
              <a:extLst>
                <a:ext uri="{FF2B5EF4-FFF2-40B4-BE49-F238E27FC236}">
                  <a16:creationId xmlns:a16="http://schemas.microsoft.com/office/drawing/2014/main" id="{B071B3AF-C8D2-4197-944B-F8E4ED6B9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000" y="0"/>
              <a:ext cx="3254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IN" altLang="en-US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B8E029-9AC6-41D7-BC11-DA4BA397B0E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820738"/>
            <a:ext cx="466725" cy="728662"/>
            <a:chOff x="1778000" y="0"/>
            <a:chExt cx="466795" cy="728663"/>
          </a:xfrm>
        </p:grpSpPr>
        <p:sp>
          <p:nvSpPr>
            <p:cNvPr id="21" name="Right Arrow 10">
              <a:extLst>
                <a:ext uri="{FF2B5EF4-FFF2-40B4-BE49-F238E27FC236}">
                  <a16:creationId xmlns:a16="http://schemas.microsoft.com/office/drawing/2014/main" id="{515D5C41-C228-446A-8994-5F6323ED703E}"/>
                </a:ext>
              </a:extLst>
            </p:cNvPr>
            <p:cNvSpPr/>
            <p:nvPr/>
          </p:nvSpPr>
          <p:spPr>
            <a:xfrm>
              <a:off x="1874853" y="396876"/>
              <a:ext cx="273091" cy="331787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535" name="TextBox 3">
              <a:extLst>
                <a:ext uri="{FF2B5EF4-FFF2-40B4-BE49-F238E27FC236}">
                  <a16:creationId xmlns:a16="http://schemas.microsoft.com/office/drawing/2014/main" id="{2484B30D-540E-4C30-A628-6E3B29081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000" y="0"/>
              <a:ext cx="46679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IN" altLang="en-US" b="1">
                  <a:solidFill>
                    <a:srgbClr val="FF0000"/>
                  </a:solidFill>
                </a:rPr>
                <a:t>??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CE92DA-39CB-444B-8AD4-A3708500483C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820738"/>
            <a:ext cx="608013" cy="728662"/>
            <a:chOff x="1695450" y="0"/>
            <a:chExt cx="607859" cy="728663"/>
          </a:xfrm>
        </p:grpSpPr>
        <p:sp>
          <p:nvSpPr>
            <p:cNvPr id="32" name="Right Arrow 10">
              <a:extLst>
                <a:ext uri="{FF2B5EF4-FFF2-40B4-BE49-F238E27FC236}">
                  <a16:creationId xmlns:a16="http://schemas.microsoft.com/office/drawing/2014/main" id="{B548F366-97A8-43FF-97AD-97D876F25E61}"/>
                </a:ext>
              </a:extLst>
            </p:cNvPr>
            <p:cNvSpPr/>
            <p:nvPr/>
          </p:nvSpPr>
          <p:spPr>
            <a:xfrm>
              <a:off x="1862096" y="396876"/>
              <a:ext cx="274567" cy="331787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533" name="TextBox 3">
              <a:extLst>
                <a:ext uri="{FF2B5EF4-FFF2-40B4-BE49-F238E27FC236}">
                  <a16:creationId xmlns:a16="http://schemas.microsoft.com/office/drawing/2014/main" id="{8E1CD35B-35CA-4E22-A40E-1C674D549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450" y="0"/>
              <a:ext cx="607859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IN" altLang="en-US" b="1">
                  <a:solidFill>
                    <a:srgbClr val="FF0000"/>
                  </a:solidFill>
                </a:rPr>
                <a:t>???</a:t>
              </a:r>
            </a:p>
          </p:txBody>
        </p:sp>
      </p:grpSp>
      <p:sp>
        <p:nvSpPr>
          <p:cNvPr id="36" name="Right Arrow 20">
            <a:extLst>
              <a:ext uri="{FF2B5EF4-FFF2-40B4-BE49-F238E27FC236}">
                <a16:creationId xmlns:a16="http://schemas.microsoft.com/office/drawing/2014/main" id="{9FA53803-D7B6-4DEE-880E-2328FAC14B87}"/>
              </a:ext>
            </a:extLst>
          </p:cNvPr>
          <p:cNvSpPr/>
          <p:nvPr/>
        </p:nvSpPr>
        <p:spPr>
          <a:xfrm rot="10800000">
            <a:off x="8464550" y="2697163"/>
            <a:ext cx="731838" cy="32226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  <p:sp>
        <p:nvSpPr>
          <p:cNvPr id="37" name="Right Arrow 20">
            <a:extLst>
              <a:ext uri="{FF2B5EF4-FFF2-40B4-BE49-F238E27FC236}">
                <a16:creationId xmlns:a16="http://schemas.microsoft.com/office/drawing/2014/main" id="{45EF134B-3669-4678-A661-E3A0C4CC1E1D}"/>
              </a:ext>
            </a:extLst>
          </p:cNvPr>
          <p:cNvSpPr/>
          <p:nvPr/>
        </p:nvSpPr>
        <p:spPr>
          <a:xfrm rot="10800000">
            <a:off x="5011738" y="2709863"/>
            <a:ext cx="731837" cy="32226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  <p:sp>
        <p:nvSpPr>
          <p:cNvPr id="38" name="Right Arrow 20">
            <a:extLst>
              <a:ext uri="{FF2B5EF4-FFF2-40B4-BE49-F238E27FC236}">
                <a16:creationId xmlns:a16="http://schemas.microsoft.com/office/drawing/2014/main" id="{972F6437-F9E5-4CAD-88A0-B6EE159EE22F}"/>
              </a:ext>
            </a:extLst>
          </p:cNvPr>
          <p:cNvSpPr/>
          <p:nvPr/>
        </p:nvSpPr>
        <p:spPr>
          <a:xfrm rot="10800000">
            <a:off x="1954213" y="2697163"/>
            <a:ext cx="730250" cy="32226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id="{6DD29402-BCBA-4C7B-9E78-70A5E14CF514}"/>
              </a:ext>
            </a:extLst>
          </p:cNvPr>
          <p:cNvGrpSpPr>
            <a:grpSpLocks/>
          </p:cNvGrpSpPr>
          <p:nvPr/>
        </p:nvGrpSpPr>
        <p:grpSpPr bwMode="auto">
          <a:xfrm>
            <a:off x="9677400" y="4876800"/>
            <a:ext cx="2425700" cy="646113"/>
            <a:chOff x="8610600" y="1905000"/>
            <a:chExt cx="2425700" cy="646113"/>
          </a:xfrm>
        </p:grpSpPr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C658565-0310-4C96-A60F-ED2623EC9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5400" y="1905000"/>
              <a:ext cx="2120900" cy="6461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/>
                <a:t>UHV is intended to help us with this</a:t>
              </a:r>
            </a:p>
          </p:txBody>
        </p: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8FE66D6A-9D6B-4D67-90B3-A348F4BED4CF}"/>
                </a:ext>
              </a:extLst>
            </p:cNvPr>
            <p:cNvSpPr/>
            <p:nvPr/>
          </p:nvSpPr>
          <p:spPr>
            <a:xfrm flipH="1">
              <a:off x="8610600" y="1944688"/>
              <a:ext cx="228600" cy="582612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1BA6296-9430-4C64-9F8B-3C5469258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Setting the correct priorities in life</a:t>
            </a:r>
          </a:p>
        </p:txBody>
      </p:sp>
      <p:sp>
        <p:nvSpPr>
          <p:cNvPr id="9218" name="Title 10">
            <a:extLst>
              <a:ext uri="{FF2B5EF4-FFF2-40B4-BE49-F238E27FC236}">
                <a16:creationId xmlns:a16="http://schemas.microsoft.com/office/drawing/2014/main" id="{FDC75725-C539-41AE-B7BC-A971516C063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3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Basic Human Aspiration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its Fulfilment</a:t>
            </a: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AF7FB7AC-6EF0-4786-82FB-B1DAFD68E1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Basic Human Aspiration and Program for its Fulfilment</a:t>
            </a:r>
            <a:endParaRPr lang="en-GB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38C780-74B9-41BF-ACB1-2176513B72CD}"/>
              </a:ext>
            </a:extLst>
          </p:cNvPr>
          <p:cNvSpPr/>
          <p:nvPr/>
        </p:nvSpPr>
        <p:spPr bwMode="auto">
          <a:xfrm>
            <a:off x="2590800" y="3124200"/>
            <a:ext cx="2209800" cy="1676400"/>
          </a:xfrm>
          <a:prstGeom prst="rect">
            <a:avLst/>
          </a:prstGeom>
          <a:solidFill>
            <a:srgbClr val="4B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RELATIONSHIP  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laca/k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human being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516061-45FB-4297-802A-7A8BC955F78E}"/>
              </a:ext>
            </a:extLst>
          </p:cNvPr>
          <p:cNvSpPr/>
          <p:nvPr/>
        </p:nvSpPr>
        <p:spPr bwMode="auto">
          <a:xfrm>
            <a:off x="5562600" y="3124200"/>
            <a:ext cx="2667000" cy="1752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PHYSICAL FACILITY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lqfo/kk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rest of nature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D8D9E-7BA0-4154-B2A5-EEF69EB50FAA}"/>
              </a:ext>
            </a:extLst>
          </p:cNvPr>
          <p:cNvSpPr/>
          <p:nvPr/>
        </p:nvSpPr>
        <p:spPr bwMode="auto">
          <a:xfrm>
            <a:off x="3429000" y="990600"/>
            <a:ext cx="3733800" cy="1524000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RIGHT UNDERSTANDING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le&gt;</a:t>
            </a: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in the self</a:t>
            </a:r>
          </a:p>
        </p:txBody>
      </p:sp>
      <p:cxnSp>
        <p:nvCxnSpPr>
          <p:cNvPr id="53254" name="Straight Arrow Connector 15">
            <a:extLst>
              <a:ext uri="{FF2B5EF4-FFF2-40B4-BE49-F238E27FC236}">
                <a16:creationId xmlns:a16="http://schemas.microsoft.com/office/drawing/2014/main" id="{8970FF33-92A2-4764-A1F3-ED61C1988F6A}"/>
              </a:ext>
            </a:extLst>
          </p:cNvPr>
          <p:cNvCxnSpPr>
            <a:cxnSpLocks noChangeShapeType="1"/>
            <a:stCxn id="6" idx="2"/>
            <a:endCxn id="4" idx="0"/>
          </p:cNvCxnSpPr>
          <p:nvPr/>
        </p:nvCxnSpPr>
        <p:spPr bwMode="auto">
          <a:xfrm flipH="1">
            <a:off x="3695700" y="2527300"/>
            <a:ext cx="1600200" cy="584200"/>
          </a:xfrm>
          <a:prstGeom prst="straightConnector1">
            <a:avLst/>
          </a:prstGeom>
          <a:noFill/>
          <a:ln w="38100" algn="ctr">
            <a:solidFill>
              <a:srgbClr val="4B008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C12D7D-E17C-431B-8400-7E243A9F64A8}"/>
              </a:ext>
            </a:extLst>
          </p:cNvPr>
          <p:cNvCxnSpPr>
            <a:cxnSpLocks/>
            <a:stCxn id="4" idx="2"/>
            <a:endCxn id="53256" idx="0"/>
          </p:cNvCxnSpPr>
          <p:nvPr/>
        </p:nvCxnSpPr>
        <p:spPr bwMode="auto">
          <a:xfrm flipH="1">
            <a:off x="3687763" y="4800600"/>
            <a:ext cx="7937" cy="914400"/>
          </a:xfrm>
          <a:prstGeom prst="straightConnector1">
            <a:avLst/>
          </a:prstGeom>
          <a:ln w="38100">
            <a:solidFill>
              <a:srgbClr val="4B00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6" name="TextBox 20">
            <a:extLst>
              <a:ext uri="{FF2B5EF4-FFF2-40B4-BE49-F238E27FC236}">
                <a16:creationId xmlns:a16="http://schemas.microsoft.com/office/drawing/2014/main" id="{F2641137-C55B-4006-8AE5-7C7ED1E06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715000"/>
            <a:ext cx="38687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7030A0"/>
                </a:solidFill>
              </a:rPr>
              <a:t>MUTUAL HAPPINESS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 i="1">
                <a:solidFill>
                  <a:srgbClr val="7030A0"/>
                </a:solidFill>
              </a:rPr>
              <a:t>(</a:t>
            </a:r>
            <a:r>
              <a:rPr lang="en-US" altLang="en-US" sz="3600" b="1">
                <a:solidFill>
                  <a:srgbClr val="800080"/>
                </a:solidFill>
                <a:latin typeface="Kruti Dev 042" pitchFamily="2" charset="0"/>
              </a:rPr>
              <a:t>mHk; lq[k</a:t>
            </a:r>
            <a:r>
              <a:rPr lang="en-US" altLang="en-US" sz="2800" b="1" i="1">
                <a:solidFill>
                  <a:srgbClr val="7030A0"/>
                </a:solidFill>
              </a:rPr>
              <a:t>)</a:t>
            </a:r>
          </a:p>
        </p:txBody>
      </p:sp>
      <p:cxnSp>
        <p:nvCxnSpPr>
          <p:cNvPr id="53257" name="Straight Arrow Connector 9">
            <a:extLst>
              <a:ext uri="{FF2B5EF4-FFF2-40B4-BE49-F238E27FC236}">
                <a16:creationId xmlns:a16="http://schemas.microsoft.com/office/drawing/2014/main" id="{5D52EB05-A462-41DE-8EEA-D085970A46D8}"/>
              </a:ext>
            </a:extLst>
          </p:cNvPr>
          <p:cNvCxnSpPr>
            <a:cxnSpLocks noChangeShapeType="1"/>
            <a:stCxn id="6" idx="2"/>
            <a:endCxn id="5" idx="0"/>
          </p:cNvCxnSpPr>
          <p:nvPr/>
        </p:nvCxnSpPr>
        <p:spPr bwMode="auto">
          <a:xfrm>
            <a:off x="5295900" y="2527300"/>
            <a:ext cx="1600200" cy="584200"/>
          </a:xfrm>
          <a:prstGeom prst="straightConnector1">
            <a:avLst/>
          </a:prstGeom>
          <a:noFill/>
          <a:ln w="38100" algn="ctr">
            <a:solidFill>
              <a:srgbClr val="0046A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8" name="Straight Arrow Connector 19">
            <a:extLst>
              <a:ext uri="{FF2B5EF4-FFF2-40B4-BE49-F238E27FC236}">
                <a16:creationId xmlns:a16="http://schemas.microsoft.com/office/drawing/2014/main" id="{A752127C-D27E-4CDE-8E95-8C480535D5BE}"/>
              </a:ext>
            </a:extLst>
          </p:cNvPr>
          <p:cNvCxnSpPr>
            <a:cxnSpLocks noChangeShapeType="1"/>
            <a:endCxn id="53259" idx="0"/>
          </p:cNvCxnSpPr>
          <p:nvPr/>
        </p:nvCxnSpPr>
        <p:spPr bwMode="auto">
          <a:xfrm rot="5400000">
            <a:off x="7275513" y="5294312"/>
            <a:ext cx="838200" cy="3175"/>
          </a:xfrm>
          <a:prstGeom prst="straightConnector1">
            <a:avLst/>
          </a:prstGeom>
          <a:noFill/>
          <a:ln w="38100" algn="ctr">
            <a:solidFill>
              <a:srgbClr val="0046A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9" name="TextBox 21">
            <a:extLst>
              <a:ext uri="{FF2B5EF4-FFF2-40B4-BE49-F238E27FC236}">
                <a16:creationId xmlns:a16="http://schemas.microsoft.com/office/drawing/2014/main" id="{68AF1C02-5136-401B-8A45-898B5BC65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15000"/>
            <a:ext cx="41068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MUTUAL PROSPERITY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altLang="en-US" sz="2800" b="1" i="1">
                <a:solidFill>
                  <a:srgbClr val="0000FF"/>
                </a:solidFill>
              </a:rPr>
              <a:t>(</a:t>
            </a:r>
            <a:r>
              <a:rPr lang="en-US" altLang="en-US" sz="3600" b="1">
                <a:solidFill>
                  <a:srgbClr val="0000FF"/>
                </a:solidFill>
                <a:latin typeface="Kruti Dev 042" pitchFamily="2" charset="0"/>
              </a:rPr>
              <a:t>mHk; le`f)</a:t>
            </a:r>
            <a:r>
              <a:rPr lang="en-US" altLang="en-US" sz="2800" b="1" i="1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E0D984-113E-40A2-96FF-4D596FD2B273}"/>
              </a:ext>
            </a:extLst>
          </p:cNvPr>
          <p:cNvSpPr/>
          <p:nvPr/>
        </p:nvSpPr>
        <p:spPr bwMode="auto">
          <a:xfrm>
            <a:off x="5410200" y="2916238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306992-8544-44AB-AAE1-721EB58321DB}"/>
              </a:ext>
            </a:extLst>
          </p:cNvPr>
          <p:cNvSpPr/>
          <p:nvPr/>
        </p:nvSpPr>
        <p:spPr bwMode="auto">
          <a:xfrm>
            <a:off x="2209800" y="28956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F56BD-A5F6-4E1C-B9A3-8F8BC1D96A24}"/>
              </a:ext>
            </a:extLst>
          </p:cNvPr>
          <p:cNvSpPr/>
          <p:nvPr/>
        </p:nvSpPr>
        <p:spPr bwMode="auto">
          <a:xfrm>
            <a:off x="1524000" y="762000"/>
            <a:ext cx="7772400" cy="4953000"/>
          </a:xfrm>
          <a:prstGeom prst="ellipse">
            <a:avLst/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55A0460F-8A45-4237-9D6D-CFBD4CBC8973}"/>
              </a:ext>
            </a:extLst>
          </p:cNvPr>
          <p:cNvSpPr/>
          <p:nvPr/>
        </p:nvSpPr>
        <p:spPr bwMode="auto">
          <a:xfrm>
            <a:off x="3257550" y="11430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45072" name="TextBox 17">
            <a:extLst>
              <a:ext uri="{FF2B5EF4-FFF2-40B4-BE49-F238E27FC236}">
                <a16:creationId xmlns:a16="http://schemas.microsoft.com/office/drawing/2014/main" id="{CB1F8BE4-09FD-4BD2-8A36-2282F794C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3" y="914400"/>
            <a:ext cx="3471862" cy="20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Understanding Harmony: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Harmony in Human Being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Harmony in  Family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Harmony in  Society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Harmony in Nature/Existence</a:t>
            </a:r>
          </a:p>
          <a:p>
            <a:pPr marL="0" indent="0" algn="r" eaLnBrk="1" hangingPunct="1">
              <a:defRPr/>
            </a:pPr>
            <a:r>
              <a:rPr lang="en-US" altLang="en-US" b="1" dirty="0">
                <a:solidFill>
                  <a:prstClr val="black"/>
                </a:solidFill>
              </a:rPr>
              <a:t>VALUES</a:t>
            </a:r>
          </a:p>
        </p:txBody>
      </p:sp>
      <p:sp>
        <p:nvSpPr>
          <p:cNvPr id="45073" name="TextBox 17">
            <a:extLst>
              <a:ext uri="{FF2B5EF4-FFF2-40B4-BE49-F238E27FC236}">
                <a16:creationId xmlns:a16="http://schemas.microsoft.com/office/drawing/2014/main" id="{5FA61FE2-707A-4B83-9566-ED451A0E1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3" y="3225800"/>
            <a:ext cx="3465512" cy="20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	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     all 4 levels: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Individual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Family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Society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Nature/Existence</a:t>
            </a:r>
          </a:p>
          <a:p>
            <a:pPr marL="0" indent="0" algn="r" eaLnBrk="1" hangingPunct="1">
              <a:defRPr/>
            </a:pPr>
            <a:r>
              <a:rPr lang="en-US" altLang="en-US" b="1" dirty="0">
                <a:solidFill>
                  <a:prstClr val="black"/>
                </a:solidFill>
              </a:rPr>
              <a:t>SKILLS</a:t>
            </a:r>
          </a:p>
        </p:txBody>
      </p:sp>
      <p:sp>
        <p:nvSpPr>
          <p:cNvPr id="44051" name="Rectangle 20">
            <a:extLst>
              <a:ext uri="{FF2B5EF4-FFF2-40B4-BE49-F238E27FC236}">
                <a16:creationId xmlns:a16="http://schemas.microsoft.com/office/drawing/2014/main" id="{7E756338-F09A-42EA-9A8C-399C2F062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4724400"/>
            <a:ext cx="2209800" cy="6159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Living in Harmony</a:t>
            </a:r>
          </a:p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</a:rPr>
              <a:t>with human being</a:t>
            </a:r>
          </a:p>
        </p:txBody>
      </p:sp>
      <p:sp>
        <p:nvSpPr>
          <p:cNvPr id="44052" name="Rectangle 21">
            <a:extLst>
              <a:ext uri="{FF2B5EF4-FFF2-40B4-BE49-F238E27FC236}">
                <a16:creationId xmlns:a16="http://schemas.microsoft.com/office/drawing/2014/main" id="{BC6E0BFF-615B-4F5F-A973-80F7ABDE6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425" y="4725988"/>
            <a:ext cx="2667000" cy="6143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Living in Harmony</a:t>
            </a:r>
          </a:p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</a:rPr>
              <a:t>with rest of nature</a:t>
            </a:r>
          </a:p>
        </p:txBody>
      </p:sp>
      <p:sp>
        <p:nvSpPr>
          <p:cNvPr id="44053" name="Rectangle 21">
            <a:extLst>
              <a:ext uri="{FF2B5EF4-FFF2-40B4-BE49-F238E27FC236}">
                <a16:creationId xmlns:a16="http://schemas.microsoft.com/office/drawing/2014/main" id="{8FAFEE52-B910-43A4-B7DE-644DB6952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713" y="877888"/>
            <a:ext cx="3471862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Understanding Harmony</a:t>
            </a:r>
          </a:p>
        </p:txBody>
      </p:sp>
      <p:sp>
        <p:nvSpPr>
          <p:cNvPr id="44054" name="TextBox 1">
            <a:extLst>
              <a:ext uri="{FF2B5EF4-FFF2-40B4-BE49-F238E27FC236}">
                <a16:creationId xmlns:a16="http://schemas.microsoft.com/office/drawing/2014/main" id="{0EB94067-3CD9-48DC-9E00-36A078AAB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3" y="525463"/>
            <a:ext cx="2438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PROGRAM:</a:t>
            </a:r>
          </a:p>
        </p:txBody>
      </p:sp>
      <p:sp>
        <p:nvSpPr>
          <p:cNvPr id="44055" name="Rectangle 21">
            <a:extLst>
              <a:ext uri="{FF2B5EF4-FFF2-40B4-BE49-F238E27FC236}">
                <a16:creationId xmlns:a16="http://schemas.microsoft.com/office/drawing/2014/main" id="{6A640D3A-477D-4D63-84CE-FC3959AB7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713" y="3168650"/>
            <a:ext cx="2395537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Living in Harmony </a:t>
            </a:r>
          </a:p>
        </p:txBody>
      </p:sp>
      <p:sp>
        <p:nvSpPr>
          <p:cNvPr id="53271" name="Rectangle 18">
            <a:extLst>
              <a:ext uri="{FF2B5EF4-FFF2-40B4-BE49-F238E27FC236}">
                <a16:creationId xmlns:a16="http://schemas.microsoft.com/office/drawing/2014/main" id="{E2DC190A-1A70-44B1-A318-612A9DE68C5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435769" y="1526382"/>
            <a:ext cx="1812925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Education –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Understanding</a:t>
            </a:r>
          </a:p>
        </p:txBody>
      </p:sp>
      <p:sp>
        <p:nvSpPr>
          <p:cNvPr id="53272" name="Rectangle 19">
            <a:extLst>
              <a:ext uri="{FF2B5EF4-FFF2-40B4-BE49-F238E27FC236}">
                <a16:creationId xmlns:a16="http://schemas.microsoft.com/office/drawing/2014/main" id="{6756CB4D-5FF8-478D-B5FA-43926318422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04787" y="3849688"/>
            <a:ext cx="1338262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Sanskar –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Living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A0C94638-BF1C-4E4A-B436-D62A0E7BFB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Holistic Development (</a:t>
            </a:r>
            <a:r>
              <a:rPr lang="hi-IN" altLang="en-US" sz="2000">
                <a:latin typeface="Kruti Dev 010" pitchFamily="2" charset="0"/>
              </a:rPr>
              <a:t>विकास</a:t>
            </a:r>
            <a:r>
              <a:rPr lang="en-US" altLang="en-US"/>
              <a:t>)</a:t>
            </a:r>
          </a:p>
        </p:txBody>
      </p:sp>
      <p:pic>
        <p:nvPicPr>
          <p:cNvPr id="45059" name="Picture 7">
            <a:extLst>
              <a:ext uri="{FF2B5EF4-FFF2-40B4-BE49-F238E27FC236}">
                <a16:creationId xmlns:a16="http://schemas.microsoft.com/office/drawing/2014/main" id="{EE5FB980-5239-45F8-8D59-13AB1F876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57200"/>
            <a:ext cx="47942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B01707-942D-4884-B4E2-D713CCA3E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6425"/>
            <a:ext cx="63261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GB" altLang="en-US" sz="2000">
                <a:solidFill>
                  <a:srgbClr val="000000"/>
                </a:solidFill>
              </a:rPr>
              <a:t>Is development just in increasing physical facility or development is ensuring of all 3?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000"/>
              <a:t>Where do you want to be – on the left or on the right?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GB" altLang="en-US" sz="2000">
                <a:solidFill>
                  <a:srgbClr val="000000"/>
                </a:solidFill>
              </a:rPr>
              <a:t>Is this transformation desirable?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Are we making effort for it?</a:t>
            </a:r>
          </a:p>
        </p:txBody>
      </p:sp>
      <p:pic>
        <p:nvPicPr>
          <p:cNvPr id="45063" name="Picture 4">
            <a:extLst>
              <a:ext uri="{FF2B5EF4-FFF2-40B4-BE49-F238E27FC236}">
                <a16:creationId xmlns:a16="http://schemas.microsoft.com/office/drawing/2014/main" id="{38B9BA96-5B0C-4FEA-BD46-332B2475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AB516A0-56DD-4EB1-885B-7068D4C28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5553075"/>
            <a:ext cx="5018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GB" altLang="en-US">
                <a:solidFill>
                  <a:srgbClr val="000000"/>
                </a:solidFill>
              </a:rPr>
              <a:t>Do you need to make effort for it?</a:t>
            </a:r>
          </a:p>
          <a:p>
            <a:endParaRPr lang="en-GB" altLang="en-US"/>
          </a:p>
          <a:p>
            <a:r>
              <a:rPr lang="en-GB" altLang="en-US"/>
              <a:t>Should education help you to make this effort?</a:t>
            </a:r>
            <a:endParaRPr lang="en-IN" altLang="en-US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799E650E-9C6B-4348-9AD0-835C00328ADA}"/>
              </a:ext>
            </a:extLst>
          </p:cNvPr>
          <p:cNvSpPr>
            <a:spLocks noChangeArrowheads="1"/>
          </p:cNvSpPr>
          <p:nvPr/>
        </p:nvSpPr>
        <p:spPr bwMode="auto">
          <a:xfrm rot="-1815539">
            <a:off x="4086225" y="3538538"/>
            <a:ext cx="3429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Transformation</a:t>
            </a:r>
            <a:r>
              <a:rPr lang="en-US" altLang="en-US" b="1">
                <a:solidFill>
                  <a:srgbClr val="000000"/>
                </a:solidFill>
                <a:latin typeface="Kruti Dev 042" pitchFamily="2" charset="0"/>
              </a:rPr>
              <a:t>&amp;</a:t>
            </a:r>
            <a:r>
              <a:rPr lang="en-US" altLang="en-US" b="1">
                <a:solidFill>
                  <a:srgbClr val="000000"/>
                </a:solidFill>
              </a:rPr>
              <a:t> Progress</a:t>
            </a:r>
          </a:p>
          <a:p>
            <a:pPr algn="ctr" eaLnBrk="1" hangingPunct="1"/>
            <a:r>
              <a:rPr lang="hi-IN" altLang="en-US" b="1">
                <a:solidFill>
                  <a:srgbClr val="000000"/>
                </a:solidFill>
                <a:latin typeface="Kruti Dev 010" pitchFamily="2" charset="0"/>
              </a:rPr>
              <a:t>परिमार्जन-विकास</a:t>
            </a:r>
            <a:endParaRPr lang="en-US" altLang="en-US" sz="2400" b="1">
              <a:solidFill>
                <a:srgbClr val="000000"/>
              </a:solidFill>
              <a:latin typeface="Kruti Dev 010" pitchFamily="2" charset="0"/>
            </a:endParaRPr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84DA8D4C-515D-4E85-AC04-52B24C34DB08}"/>
              </a:ext>
            </a:extLst>
          </p:cNvPr>
          <p:cNvSpPr/>
          <p:nvPr/>
        </p:nvSpPr>
        <p:spPr>
          <a:xfrm rot="3619067">
            <a:off x="5114132" y="1491456"/>
            <a:ext cx="838200" cy="3722687"/>
          </a:xfrm>
          <a:prstGeom prst="up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5065" name="Picture 10">
            <a:extLst>
              <a:ext uri="{FF2B5EF4-FFF2-40B4-BE49-F238E27FC236}">
                <a16:creationId xmlns:a16="http://schemas.microsoft.com/office/drawing/2014/main" id="{DE1D7AB1-1A1A-4568-AB07-5DC26A1F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49650"/>
            <a:ext cx="48895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7B25993-2FDF-44E0-A00E-F314FB413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Shifting from excitement to happiness…</a:t>
            </a:r>
          </a:p>
        </p:txBody>
      </p:sp>
      <p:sp>
        <p:nvSpPr>
          <p:cNvPr id="9218" name="Title 10">
            <a:extLst>
              <a:ext uri="{FF2B5EF4-FFF2-40B4-BE49-F238E27FC236}">
                <a16:creationId xmlns:a16="http://schemas.microsoft.com/office/drawing/2014/main" id="{66109E4F-61D9-49EE-A6FA-6D59169BC7F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4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Calibri" panose="020F0502020204030204" pitchFamily="34" charset="0"/>
              </a:rPr>
              <a:t>Program for Fulfilment </a:t>
            </a:r>
            <a:br>
              <a:rPr lang="en-US" altLang="en-US" sz="3600" dirty="0"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Calibri" panose="020F0502020204030204" pitchFamily="34" charset="0"/>
              </a:rPr>
              <a:t>of Basic Human Aspiration</a:t>
            </a: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Process of Self-exploration</a:t>
            </a:r>
            <a:endParaRPr lang="en-GB" altLang="en-US" dirty="0"/>
          </a:p>
        </p:txBody>
      </p:sp>
      <p:sp>
        <p:nvSpPr>
          <p:cNvPr id="13315" name="Text Placeholder 24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609600"/>
            <a:ext cx="1219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Symbol" panose="05050102010706020507" pitchFamily="18" charset="2"/>
              <a:buNone/>
            </a:pPr>
            <a:r>
              <a:rPr lang="en-GB" altLang="en-US" sz="2200"/>
              <a:t>Whatever is stated is a Proposal </a:t>
            </a:r>
          </a:p>
          <a:p>
            <a:pPr>
              <a:buFont typeface="Symbol" panose="05050102010706020507" pitchFamily="18" charset="2"/>
              <a:buNone/>
            </a:pPr>
            <a:r>
              <a:rPr lang="en-GB" altLang="en-US" sz="2200"/>
              <a:t>Verify it on your own right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200">
                <a:solidFill>
                  <a:srgbClr val="FF0000"/>
                </a:solidFill>
              </a:rPr>
              <a:t>(Do not assume it to be true/ false)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2200"/>
          </a:p>
        </p:txBody>
      </p:sp>
      <p:sp>
        <p:nvSpPr>
          <p:cNvPr id="28676" name="Rectangle 27"/>
          <p:cNvSpPr>
            <a:spLocks noChangeArrowheads="1"/>
          </p:cNvSpPr>
          <p:nvPr/>
        </p:nvSpPr>
        <p:spPr bwMode="auto">
          <a:xfrm>
            <a:off x="4551363" y="1828800"/>
            <a:ext cx="14208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Proposal</a:t>
            </a:r>
            <a:endParaRPr lang="en-US" altLang="en-US" sz="360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508375" y="2070100"/>
            <a:ext cx="936625" cy="3836988"/>
            <a:chOff x="1393" y="1694"/>
            <a:chExt cx="374" cy="987"/>
          </a:xfrm>
        </p:grpSpPr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1393" y="1694"/>
              <a:ext cx="374" cy="987"/>
            </a:xfrm>
            <a:custGeom>
              <a:avLst/>
              <a:gdLst>
                <a:gd name="T0" fmla="*/ 0 w 5158"/>
                <a:gd name="T1" fmla="*/ 0 h 15903"/>
                <a:gd name="T2" fmla="*/ 0 w 5158"/>
                <a:gd name="T3" fmla="*/ 0 h 15903"/>
                <a:gd name="T4" fmla="*/ 0 w 5158"/>
                <a:gd name="T5" fmla="*/ 0 h 15903"/>
                <a:gd name="T6" fmla="*/ 0 w 5158"/>
                <a:gd name="T7" fmla="*/ 0 h 15903"/>
                <a:gd name="T8" fmla="*/ 0 w 5158"/>
                <a:gd name="T9" fmla="*/ 0 h 15903"/>
                <a:gd name="T10" fmla="*/ 0 w 5158"/>
                <a:gd name="T11" fmla="*/ 0 h 15903"/>
                <a:gd name="T12" fmla="*/ 0 w 5158"/>
                <a:gd name="T13" fmla="*/ 0 h 15903"/>
                <a:gd name="T14" fmla="*/ 0 w 5158"/>
                <a:gd name="T15" fmla="*/ 0 h 15903"/>
                <a:gd name="T16" fmla="*/ 0 w 5158"/>
                <a:gd name="T17" fmla="*/ 0 h 15903"/>
                <a:gd name="T18" fmla="*/ 0 w 5158"/>
                <a:gd name="T19" fmla="*/ 0 h 15903"/>
                <a:gd name="T20" fmla="*/ 0 w 5158"/>
                <a:gd name="T21" fmla="*/ 0 h 15903"/>
                <a:gd name="T22" fmla="*/ 0 w 5158"/>
                <a:gd name="T23" fmla="*/ 0 h 15903"/>
                <a:gd name="T24" fmla="*/ 0 w 5158"/>
                <a:gd name="T25" fmla="*/ 0 h 159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58"/>
                <a:gd name="T40" fmla="*/ 0 h 15903"/>
                <a:gd name="T41" fmla="*/ 5158 w 5158"/>
                <a:gd name="T42" fmla="*/ 15903 h 159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58" h="15903">
                  <a:moveTo>
                    <a:pt x="5158" y="0"/>
                  </a:moveTo>
                  <a:cubicBezTo>
                    <a:pt x="2309" y="0"/>
                    <a:pt x="0" y="3026"/>
                    <a:pt x="0" y="6760"/>
                  </a:cubicBezTo>
                  <a:cubicBezTo>
                    <a:pt x="0" y="6760"/>
                    <a:pt x="0" y="6760"/>
                    <a:pt x="0" y="6760"/>
                  </a:cubicBezTo>
                  <a:lnTo>
                    <a:pt x="0" y="8086"/>
                  </a:lnTo>
                  <a:cubicBezTo>
                    <a:pt x="0" y="10976"/>
                    <a:pt x="1402" y="13546"/>
                    <a:pt x="3488" y="14482"/>
                  </a:cubicBezTo>
                  <a:lnTo>
                    <a:pt x="3488" y="15903"/>
                  </a:lnTo>
                  <a:lnTo>
                    <a:pt x="5158" y="14183"/>
                  </a:lnTo>
                  <a:lnTo>
                    <a:pt x="3488" y="11736"/>
                  </a:lnTo>
                  <a:lnTo>
                    <a:pt x="3488" y="13156"/>
                  </a:lnTo>
                  <a:cubicBezTo>
                    <a:pt x="1577" y="12299"/>
                    <a:pt x="223" y="10059"/>
                    <a:pt x="25" y="7424"/>
                  </a:cubicBezTo>
                  <a:lnTo>
                    <a:pt x="24" y="7423"/>
                  </a:lnTo>
                  <a:cubicBezTo>
                    <a:pt x="284" y="3963"/>
                    <a:pt x="2505" y="1326"/>
                    <a:pt x="5158" y="1326"/>
                  </a:cubicBezTo>
                  <a:lnTo>
                    <a:pt x="5158" y="0"/>
                  </a:lnTo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1393" y="1694"/>
              <a:ext cx="374" cy="538"/>
            </a:xfrm>
            <a:custGeom>
              <a:avLst/>
              <a:gdLst>
                <a:gd name="T0" fmla="*/ 0 w 5158"/>
                <a:gd name="T1" fmla="*/ 0 h 7424"/>
                <a:gd name="T2" fmla="*/ 0 w 5158"/>
                <a:gd name="T3" fmla="*/ 0 h 7424"/>
                <a:gd name="T4" fmla="*/ 0 w 5158"/>
                <a:gd name="T5" fmla="*/ 0 h 7424"/>
                <a:gd name="T6" fmla="*/ 0 w 5158"/>
                <a:gd name="T7" fmla="*/ 0 h 7424"/>
                <a:gd name="T8" fmla="*/ 0 w 5158"/>
                <a:gd name="T9" fmla="*/ 0 h 7424"/>
                <a:gd name="T10" fmla="*/ 0 w 5158"/>
                <a:gd name="T11" fmla="*/ 0 h 74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58"/>
                <a:gd name="T19" fmla="*/ 0 h 7424"/>
                <a:gd name="T20" fmla="*/ 5158 w 5158"/>
                <a:gd name="T21" fmla="*/ 7424 h 74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58" h="7424">
                  <a:moveTo>
                    <a:pt x="5158" y="0"/>
                  </a:moveTo>
                  <a:cubicBezTo>
                    <a:pt x="2309" y="0"/>
                    <a:pt x="0" y="3026"/>
                    <a:pt x="0" y="6760"/>
                  </a:cubicBezTo>
                  <a:cubicBezTo>
                    <a:pt x="0" y="6982"/>
                    <a:pt x="8" y="7203"/>
                    <a:pt x="25" y="7424"/>
                  </a:cubicBezTo>
                  <a:lnTo>
                    <a:pt x="24" y="7423"/>
                  </a:lnTo>
                  <a:cubicBezTo>
                    <a:pt x="284" y="3963"/>
                    <a:pt x="2505" y="1326"/>
                    <a:pt x="5158" y="1326"/>
                  </a:cubicBezTo>
                  <a:lnTo>
                    <a:pt x="5158" y="0"/>
                  </a:lnTo>
                  <a:close/>
                </a:path>
              </a:pathLst>
            </a:custGeom>
            <a:solidFill>
              <a:srgbClr val="7BA4C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42" name="Freeform 31"/>
            <p:cNvSpPr>
              <a:spLocks/>
            </p:cNvSpPr>
            <p:nvPr/>
          </p:nvSpPr>
          <p:spPr bwMode="auto">
            <a:xfrm>
              <a:off x="1393" y="2184"/>
              <a:ext cx="2" cy="48"/>
            </a:xfrm>
            <a:custGeom>
              <a:avLst/>
              <a:gdLst>
                <a:gd name="T0" fmla="*/ 0 w 2"/>
                <a:gd name="T1" fmla="*/ 0 h 48"/>
                <a:gd name="T2" fmla="*/ 2 w 2"/>
                <a:gd name="T3" fmla="*/ 48 h 48"/>
                <a:gd name="T4" fmla="*/ 0 60000 65536"/>
                <a:gd name="T5" fmla="*/ 0 60000 65536"/>
                <a:gd name="T6" fmla="*/ 0 w 2"/>
                <a:gd name="T7" fmla="*/ 0 h 48"/>
                <a:gd name="T8" fmla="*/ 2 w 2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8">
                  <a:moveTo>
                    <a:pt x="0" y="0"/>
                  </a:moveTo>
                  <a:cubicBezTo>
                    <a:pt x="0" y="16"/>
                    <a:pt x="0" y="32"/>
                    <a:pt x="2" y="4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67425" y="2139950"/>
            <a:ext cx="733425" cy="3759200"/>
            <a:chOff x="2415" y="1712"/>
            <a:chExt cx="293" cy="967"/>
          </a:xfrm>
        </p:grpSpPr>
        <p:sp>
          <p:nvSpPr>
            <p:cNvPr id="13337" name="Freeform 33"/>
            <p:cNvSpPr>
              <a:spLocks/>
            </p:cNvSpPr>
            <p:nvPr/>
          </p:nvSpPr>
          <p:spPr bwMode="auto">
            <a:xfrm>
              <a:off x="2415" y="1712"/>
              <a:ext cx="293" cy="967"/>
            </a:xfrm>
            <a:custGeom>
              <a:avLst/>
              <a:gdLst>
                <a:gd name="T0" fmla="*/ 0 w 4042"/>
                <a:gd name="T1" fmla="*/ 0 h 15569"/>
                <a:gd name="T2" fmla="*/ 0 w 4042"/>
                <a:gd name="T3" fmla="*/ 0 h 15569"/>
                <a:gd name="T4" fmla="*/ 0 w 4042"/>
                <a:gd name="T5" fmla="*/ 0 h 15569"/>
                <a:gd name="T6" fmla="*/ 0 w 4042"/>
                <a:gd name="T7" fmla="*/ 0 h 15569"/>
                <a:gd name="T8" fmla="*/ 0 w 4042"/>
                <a:gd name="T9" fmla="*/ 0 h 15569"/>
                <a:gd name="T10" fmla="*/ 0 w 4042"/>
                <a:gd name="T11" fmla="*/ 0 h 15569"/>
                <a:gd name="T12" fmla="*/ 0 w 4042"/>
                <a:gd name="T13" fmla="*/ 0 h 15569"/>
                <a:gd name="T14" fmla="*/ 0 w 4042"/>
                <a:gd name="T15" fmla="*/ 0 h 15569"/>
                <a:gd name="T16" fmla="*/ 0 w 4042"/>
                <a:gd name="T17" fmla="*/ 0 h 15569"/>
                <a:gd name="T18" fmla="*/ 0 w 4042"/>
                <a:gd name="T19" fmla="*/ 0 h 15569"/>
                <a:gd name="T20" fmla="*/ 0 w 4042"/>
                <a:gd name="T21" fmla="*/ 0 h 15569"/>
                <a:gd name="T22" fmla="*/ 0 w 4042"/>
                <a:gd name="T23" fmla="*/ 0 h 15569"/>
                <a:gd name="T24" fmla="*/ 0 w 4042"/>
                <a:gd name="T25" fmla="*/ 0 h 155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42"/>
                <a:gd name="T40" fmla="*/ 0 h 15569"/>
                <a:gd name="T41" fmla="*/ 4042 w 4042"/>
                <a:gd name="T42" fmla="*/ 15569 h 155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42" h="15569">
                  <a:moveTo>
                    <a:pt x="0" y="0"/>
                  </a:moveTo>
                  <a:cubicBezTo>
                    <a:pt x="2232" y="0"/>
                    <a:pt x="4041" y="2963"/>
                    <a:pt x="4041" y="6618"/>
                  </a:cubicBezTo>
                  <a:cubicBezTo>
                    <a:pt x="4042" y="6618"/>
                    <a:pt x="4041" y="6618"/>
                    <a:pt x="4041" y="6618"/>
                  </a:cubicBezTo>
                  <a:lnTo>
                    <a:pt x="4041" y="7916"/>
                  </a:lnTo>
                  <a:cubicBezTo>
                    <a:pt x="4041" y="10745"/>
                    <a:pt x="2943" y="13262"/>
                    <a:pt x="1308" y="14177"/>
                  </a:cubicBezTo>
                  <a:lnTo>
                    <a:pt x="1308" y="15569"/>
                  </a:lnTo>
                  <a:lnTo>
                    <a:pt x="0" y="13885"/>
                  </a:lnTo>
                  <a:lnTo>
                    <a:pt x="1308" y="11489"/>
                  </a:lnTo>
                  <a:lnTo>
                    <a:pt x="1308" y="12880"/>
                  </a:lnTo>
                  <a:cubicBezTo>
                    <a:pt x="2806" y="12041"/>
                    <a:pt x="3867" y="9847"/>
                    <a:pt x="4022" y="7268"/>
                  </a:cubicBezTo>
                  <a:lnTo>
                    <a:pt x="4022" y="7267"/>
                  </a:lnTo>
                  <a:cubicBezTo>
                    <a:pt x="3818" y="3880"/>
                    <a:pt x="2079" y="1298"/>
                    <a:pt x="0" y="12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38" name="Freeform 34"/>
            <p:cNvSpPr>
              <a:spLocks/>
            </p:cNvSpPr>
            <p:nvPr/>
          </p:nvSpPr>
          <p:spPr bwMode="auto">
            <a:xfrm>
              <a:off x="2415" y="1712"/>
              <a:ext cx="293" cy="526"/>
            </a:xfrm>
            <a:custGeom>
              <a:avLst/>
              <a:gdLst>
                <a:gd name="T0" fmla="*/ 0 w 4042"/>
                <a:gd name="T1" fmla="*/ 0 h 7268"/>
                <a:gd name="T2" fmla="*/ 0 w 4042"/>
                <a:gd name="T3" fmla="*/ 0 h 7268"/>
                <a:gd name="T4" fmla="*/ 0 w 4042"/>
                <a:gd name="T5" fmla="*/ 0 h 7268"/>
                <a:gd name="T6" fmla="*/ 0 w 4042"/>
                <a:gd name="T7" fmla="*/ 0 h 7268"/>
                <a:gd name="T8" fmla="*/ 0 w 4042"/>
                <a:gd name="T9" fmla="*/ 0 h 7268"/>
                <a:gd name="T10" fmla="*/ 0 w 4042"/>
                <a:gd name="T11" fmla="*/ 0 h 72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42"/>
                <a:gd name="T19" fmla="*/ 0 h 7268"/>
                <a:gd name="T20" fmla="*/ 4042 w 4042"/>
                <a:gd name="T21" fmla="*/ 7268 h 72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42" h="7268">
                  <a:moveTo>
                    <a:pt x="0" y="0"/>
                  </a:moveTo>
                  <a:cubicBezTo>
                    <a:pt x="2232" y="0"/>
                    <a:pt x="4041" y="2963"/>
                    <a:pt x="4041" y="6618"/>
                  </a:cubicBezTo>
                  <a:cubicBezTo>
                    <a:pt x="4042" y="6835"/>
                    <a:pt x="4035" y="7052"/>
                    <a:pt x="4022" y="7268"/>
                  </a:cubicBezTo>
                  <a:lnTo>
                    <a:pt x="4022" y="7267"/>
                  </a:lnTo>
                  <a:cubicBezTo>
                    <a:pt x="3818" y="3880"/>
                    <a:pt x="2079" y="1298"/>
                    <a:pt x="0" y="12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A4C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39" name="Freeform 36"/>
            <p:cNvSpPr>
              <a:spLocks/>
            </p:cNvSpPr>
            <p:nvPr/>
          </p:nvSpPr>
          <p:spPr bwMode="auto">
            <a:xfrm>
              <a:off x="2707" y="2191"/>
              <a:ext cx="1" cy="47"/>
            </a:xfrm>
            <a:custGeom>
              <a:avLst/>
              <a:gdLst>
                <a:gd name="T0" fmla="*/ 1 w 1"/>
                <a:gd name="T1" fmla="*/ 0 h 47"/>
                <a:gd name="T2" fmla="*/ 0 w 1"/>
                <a:gd name="T3" fmla="*/ 47 h 47"/>
                <a:gd name="T4" fmla="*/ 0 60000 65536"/>
                <a:gd name="T5" fmla="*/ 0 60000 65536"/>
                <a:gd name="T6" fmla="*/ 0 w 1"/>
                <a:gd name="T7" fmla="*/ 0 h 47"/>
                <a:gd name="T8" fmla="*/ 1 w 1"/>
                <a:gd name="T9" fmla="*/ 47 h 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7">
                  <a:moveTo>
                    <a:pt x="1" y="0"/>
                  </a:moveTo>
                  <a:cubicBezTo>
                    <a:pt x="1" y="16"/>
                    <a:pt x="1" y="32"/>
                    <a:pt x="0" y="47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104" name="Rectangle 38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676400" y="2438400"/>
            <a:ext cx="13462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3300"/>
                </a:solidFill>
              </a:rPr>
              <a:t>Verify</a:t>
            </a:r>
          </a:p>
          <a:p>
            <a:pPr algn="ctr" eaLnBrk="1" hangingPunct="1"/>
            <a:r>
              <a:rPr lang="en-US" altLang="en-US" b="1"/>
              <a:t>on the basis</a:t>
            </a:r>
          </a:p>
          <a:p>
            <a:pPr algn="ctr" eaLnBrk="1" hangingPunct="1"/>
            <a:r>
              <a:rPr lang="en-US" altLang="en-US" b="1"/>
              <a:t>Of</a:t>
            </a:r>
          </a:p>
          <a:p>
            <a:pPr algn="ctr" eaLnBrk="1" hangingPunct="1"/>
            <a:r>
              <a:rPr lang="en-US" altLang="en-US" b="1"/>
              <a:t>your</a:t>
            </a:r>
          </a:p>
          <a:p>
            <a:pPr algn="ctr" eaLnBrk="1" hangingPunct="1"/>
            <a:r>
              <a:rPr lang="en-US" altLang="en-US" b="1"/>
              <a:t>Natural</a:t>
            </a:r>
          </a:p>
          <a:p>
            <a:pPr algn="ctr" eaLnBrk="1" hangingPunct="1"/>
            <a:r>
              <a:rPr lang="en-US" altLang="en-US" b="1"/>
              <a:t>Acceptance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8469313" y="3309938"/>
            <a:ext cx="1931987" cy="1576387"/>
            <a:chOff x="6944887" y="2286151"/>
            <a:chExt cx="1932413" cy="1576622"/>
          </a:xfrm>
        </p:grpSpPr>
        <p:sp>
          <p:nvSpPr>
            <p:cNvPr id="13333" name="Rectangle 62"/>
            <p:cNvSpPr>
              <a:spLocks noChangeArrowheads="1"/>
            </p:cNvSpPr>
            <p:nvPr/>
          </p:nvSpPr>
          <p:spPr bwMode="auto">
            <a:xfrm>
              <a:off x="7288517" y="2729398"/>
              <a:ext cx="1324373" cy="49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000066"/>
                  </a:solidFill>
                </a:rPr>
                <a:t>Work with</a:t>
              </a:r>
            </a:p>
            <a:p>
              <a:pPr algn="ctr" eaLnBrk="1" hangingPunct="1"/>
              <a:r>
                <a:rPr lang="en-US" altLang="en-US" sz="1600">
                  <a:solidFill>
                    <a:srgbClr val="000066"/>
                  </a:solidFill>
                </a:rPr>
                <a:t>Rest of Nature</a:t>
              </a:r>
              <a:endParaRPr lang="en-US" altLang="en-US" sz="3600"/>
            </a:p>
          </p:txBody>
        </p:sp>
        <p:sp>
          <p:nvSpPr>
            <p:cNvPr id="13334" name="Freeform 93"/>
            <p:cNvSpPr>
              <a:spLocks noEditPoints="1"/>
            </p:cNvSpPr>
            <p:nvPr/>
          </p:nvSpPr>
          <p:spPr bwMode="auto">
            <a:xfrm>
              <a:off x="6944887" y="2286151"/>
              <a:ext cx="510768" cy="357710"/>
            </a:xfrm>
            <a:custGeom>
              <a:avLst/>
              <a:gdLst>
                <a:gd name="T0" fmla="*/ 2147483646 w 204"/>
                <a:gd name="T1" fmla="*/ 0 h 92"/>
                <a:gd name="T2" fmla="*/ 2147483646 w 204"/>
                <a:gd name="T3" fmla="*/ 2147483646 h 92"/>
                <a:gd name="T4" fmla="*/ 2147483646 w 204"/>
                <a:gd name="T5" fmla="*/ 2147483646 h 92"/>
                <a:gd name="T6" fmla="*/ 0 w 204"/>
                <a:gd name="T7" fmla="*/ 2147483646 h 92"/>
                <a:gd name="T8" fmla="*/ 2147483646 w 204"/>
                <a:gd name="T9" fmla="*/ 0 h 92"/>
                <a:gd name="T10" fmla="*/ 2147483646 w 204"/>
                <a:gd name="T11" fmla="*/ 2147483646 h 92"/>
                <a:gd name="T12" fmla="*/ 2147483646 w 204"/>
                <a:gd name="T13" fmla="*/ 2147483646 h 92"/>
                <a:gd name="T14" fmla="*/ 2147483646 w 204"/>
                <a:gd name="T15" fmla="*/ 2147483646 h 92"/>
                <a:gd name="T16" fmla="*/ 2147483646 w 204"/>
                <a:gd name="T17" fmla="*/ 2147483646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4"/>
                <a:gd name="T28" fmla="*/ 0 h 92"/>
                <a:gd name="T29" fmla="*/ 204 w 204"/>
                <a:gd name="T30" fmla="*/ 92 h 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4" h="92">
                  <a:moveTo>
                    <a:pt x="3" y="0"/>
                  </a:moveTo>
                  <a:lnTo>
                    <a:pt x="184" y="77"/>
                  </a:lnTo>
                  <a:lnTo>
                    <a:pt x="181" y="84"/>
                  </a:lnTo>
                  <a:lnTo>
                    <a:pt x="0" y="7"/>
                  </a:lnTo>
                  <a:lnTo>
                    <a:pt x="3" y="0"/>
                  </a:lnTo>
                  <a:close/>
                  <a:moveTo>
                    <a:pt x="183" y="66"/>
                  </a:moveTo>
                  <a:lnTo>
                    <a:pt x="204" y="90"/>
                  </a:lnTo>
                  <a:lnTo>
                    <a:pt x="172" y="92"/>
                  </a:lnTo>
                  <a:lnTo>
                    <a:pt x="183" y="6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35" name="Line 96"/>
            <p:cNvSpPr>
              <a:spLocks noChangeShapeType="1"/>
            </p:cNvSpPr>
            <p:nvPr/>
          </p:nvSpPr>
          <p:spPr bwMode="auto">
            <a:xfrm>
              <a:off x="7991459" y="3243307"/>
              <a:ext cx="0" cy="373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36" name="Text Box 97"/>
            <p:cNvSpPr txBox="1">
              <a:spLocks noChangeArrowheads="1"/>
            </p:cNvSpPr>
            <p:nvPr/>
          </p:nvSpPr>
          <p:spPr bwMode="auto">
            <a:xfrm>
              <a:off x="7280390" y="3616572"/>
              <a:ext cx="1596910" cy="246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8000"/>
                  </a:solidFill>
                </a:rPr>
                <a:t>Mutual Prosperity</a:t>
              </a:r>
            </a:p>
          </p:txBody>
        </p:sp>
      </p:grpSp>
      <p:sp>
        <p:nvSpPr>
          <p:cNvPr id="19472" name="Rectangle 4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094538" y="2460625"/>
            <a:ext cx="24622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3300"/>
                </a:solidFill>
              </a:rPr>
              <a:t>Experiential Validation</a:t>
            </a:r>
          </a:p>
          <a:p>
            <a:pPr algn="ctr" eaLnBrk="1" hangingPunct="1"/>
            <a:r>
              <a:rPr lang="en-US" altLang="en-US" b="1">
                <a:solidFill>
                  <a:srgbClr val="FF3300"/>
                </a:solidFill>
              </a:rPr>
              <a:t>Live according to it</a:t>
            </a:r>
            <a:endParaRPr lang="en-US" altLang="en-US" sz="4000"/>
          </a:p>
        </p:txBody>
      </p:sp>
      <p:sp>
        <p:nvSpPr>
          <p:cNvPr id="19473" name="Rectangle 88"/>
          <p:cNvSpPr>
            <a:spLocks noChangeArrowheads="1"/>
          </p:cNvSpPr>
          <p:nvPr/>
        </p:nvSpPr>
        <p:spPr bwMode="auto">
          <a:xfrm>
            <a:off x="7092950" y="3733800"/>
            <a:ext cx="13446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66"/>
                </a:solidFill>
              </a:rPr>
              <a:t>Behaviour with</a:t>
            </a:r>
          </a:p>
          <a:p>
            <a:pPr algn="ctr" eaLnBrk="1" hangingPunct="1"/>
            <a:r>
              <a:rPr lang="en-US" altLang="en-US" sz="1600">
                <a:solidFill>
                  <a:srgbClr val="000066"/>
                </a:solidFill>
              </a:rPr>
              <a:t>Human Beings</a:t>
            </a:r>
            <a:endParaRPr lang="en-US" altLang="en-US" sz="3600"/>
          </a:p>
        </p:txBody>
      </p:sp>
      <p:sp>
        <p:nvSpPr>
          <p:cNvPr id="19474" name="Freeform 94"/>
          <p:cNvSpPr>
            <a:spLocks noEditPoints="1"/>
          </p:cNvSpPr>
          <p:nvPr/>
        </p:nvSpPr>
        <p:spPr bwMode="auto">
          <a:xfrm>
            <a:off x="7672388" y="3309938"/>
            <a:ext cx="441325" cy="350837"/>
          </a:xfrm>
          <a:custGeom>
            <a:avLst/>
            <a:gdLst>
              <a:gd name="T0" fmla="*/ 2147483646 w 176"/>
              <a:gd name="T1" fmla="*/ 2147483646 h 90"/>
              <a:gd name="T2" fmla="*/ 2147483646 w 176"/>
              <a:gd name="T3" fmla="*/ 2147483646 h 90"/>
              <a:gd name="T4" fmla="*/ 2147483646 w 176"/>
              <a:gd name="T5" fmla="*/ 2147483646 h 90"/>
              <a:gd name="T6" fmla="*/ 2147483646 w 176"/>
              <a:gd name="T7" fmla="*/ 0 h 90"/>
              <a:gd name="T8" fmla="*/ 2147483646 w 176"/>
              <a:gd name="T9" fmla="*/ 2147483646 h 90"/>
              <a:gd name="T10" fmla="*/ 2147483646 w 176"/>
              <a:gd name="T11" fmla="*/ 2147483646 h 90"/>
              <a:gd name="T12" fmla="*/ 0 w 176"/>
              <a:gd name="T13" fmla="*/ 2147483646 h 90"/>
              <a:gd name="T14" fmla="*/ 2147483646 w 176"/>
              <a:gd name="T15" fmla="*/ 2147483646 h 90"/>
              <a:gd name="T16" fmla="*/ 2147483646 w 176"/>
              <a:gd name="T17" fmla="*/ 2147483646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6"/>
              <a:gd name="T28" fmla="*/ 0 h 90"/>
              <a:gd name="T29" fmla="*/ 176 w 176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6" h="90">
                <a:moveTo>
                  <a:pt x="176" y="7"/>
                </a:moveTo>
                <a:lnTo>
                  <a:pt x="24" y="83"/>
                </a:lnTo>
                <a:lnTo>
                  <a:pt x="20" y="76"/>
                </a:lnTo>
                <a:lnTo>
                  <a:pt x="173" y="0"/>
                </a:lnTo>
                <a:lnTo>
                  <a:pt x="176" y="7"/>
                </a:lnTo>
                <a:close/>
                <a:moveTo>
                  <a:pt x="33" y="90"/>
                </a:moveTo>
                <a:lnTo>
                  <a:pt x="0" y="90"/>
                </a:lnTo>
                <a:lnTo>
                  <a:pt x="20" y="64"/>
                </a:lnTo>
                <a:lnTo>
                  <a:pt x="33" y="9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75" name="Text Box 98"/>
          <p:cNvSpPr txBox="1">
            <a:spLocks noChangeArrowheads="1"/>
          </p:cNvSpPr>
          <p:nvPr/>
        </p:nvSpPr>
        <p:spPr bwMode="auto">
          <a:xfrm>
            <a:off x="6991350" y="4640263"/>
            <a:ext cx="1641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Mutual Happiness</a:t>
            </a:r>
          </a:p>
        </p:txBody>
      </p:sp>
      <p:sp>
        <p:nvSpPr>
          <p:cNvPr id="19476" name="Line 99"/>
          <p:cNvSpPr>
            <a:spLocks noChangeShapeType="1"/>
          </p:cNvSpPr>
          <p:nvPr/>
        </p:nvSpPr>
        <p:spPr bwMode="auto">
          <a:xfrm>
            <a:off x="7551738" y="4267200"/>
            <a:ext cx="0" cy="373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6" name="Oval 25"/>
          <p:cNvSpPr/>
          <p:nvPr/>
        </p:nvSpPr>
        <p:spPr bwMode="auto">
          <a:xfrm>
            <a:off x="6573838" y="23622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27" name="Oval 5"/>
          <p:cNvSpPr/>
          <p:nvPr/>
        </p:nvSpPr>
        <p:spPr bwMode="auto">
          <a:xfrm>
            <a:off x="1524000" y="23622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7086600" y="3276600"/>
            <a:ext cx="5334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800080"/>
                </a:solidFill>
              </a:rPr>
              <a:t>2a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9067800" y="3276600"/>
            <a:ext cx="5334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rgbClr val="800080"/>
                </a:solidFill>
              </a:rPr>
              <a:t>2b</a:t>
            </a:r>
          </a:p>
        </p:txBody>
      </p:sp>
      <p:sp>
        <p:nvSpPr>
          <p:cNvPr id="28687" name="Text Box 98"/>
          <p:cNvSpPr txBox="1">
            <a:spLocks noChangeArrowheads="1"/>
          </p:cNvSpPr>
          <p:nvPr/>
        </p:nvSpPr>
        <p:spPr bwMode="auto">
          <a:xfrm>
            <a:off x="4038600" y="5867400"/>
            <a:ext cx="24542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/>
              <a:t>RIGHT</a:t>
            </a:r>
          </a:p>
          <a:p>
            <a:pPr algn="ctr" eaLnBrk="1" hangingPunct="1"/>
            <a:r>
              <a:rPr lang="en-US" altLang="en-US" sz="2200" b="1"/>
              <a:t>UNDERSTANDING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3388" y="4953000"/>
            <a:ext cx="11325225" cy="1754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Which process is Naturally Acceptable to you?</a:t>
            </a:r>
          </a:p>
          <a:p>
            <a:pPr eaLnBrk="1" hangingPunct="1">
              <a:defRPr/>
            </a:pP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A process of self-exploration, self-verification on your own right, 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leading to understanding in yourself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or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A process of do’s &amp; don’ts, in which you assume what is said, without verification</a:t>
            </a:r>
            <a:endParaRPr lang="en-GB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0726738" y="5626100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97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1345</Words>
  <Application>Microsoft Office PowerPoint</Application>
  <PresentationFormat>Widescreen</PresentationFormat>
  <Paragraphs>292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Kruti Dev 010</vt:lpstr>
      <vt:lpstr>Kruti Dev 042</vt:lpstr>
      <vt:lpstr>Symbol</vt:lpstr>
      <vt:lpstr>Times New Roman</vt:lpstr>
      <vt:lpstr>Wingdings</vt:lpstr>
      <vt:lpstr>UHV Theme 2022</vt:lpstr>
      <vt:lpstr>   UHV-I    Day 3 Recap of Day 1 and 2</vt:lpstr>
      <vt:lpstr>  UHV-I Session 1   Welcome and Introductions</vt:lpstr>
      <vt:lpstr>   UHV-I Session 2   Exploring our Aspirations and Concerns</vt:lpstr>
      <vt:lpstr>How Would you Plan Your Life to Fulfil Your Basic Aspiration?</vt:lpstr>
      <vt:lpstr>   UHV-I Session 3   Basic Human Aspiration and its Fulfilment</vt:lpstr>
      <vt:lpstr>Basic Human Aspiration and Program for its Fulfilment</vt:lpstr>
      <vt:lpstr>Holistic Development (विकास)</vt:lpstr>
      <vt:lpstr>   UHV-I Session 4   Program for Fulfilment  of Basic Human Aspiration</vt:lpstr>
      <vt:lpstr>Process of Self-exploration</vt:lpstr>
      <vt:lpstr>Excitement-Depression to Happiness      Desired State</vt:lpstr>
      <vt:lpstr>Prosperity (le`f))</vt:lpstr>
      <vt:lpstr> UHV-I Session 5   Fulfilment of Aspirations at the Individual level</vt:lpstr>
      <vt:lpstr>PowerPoint Presentation</vt:lpstr>
      <vt:lpstr>Check if this happens when we mix up the two</vt:lpstr>
      <vt:lpstr>Harmony in the Self</vt:lpstr>
      <vt:lpstr>Your Sharing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2025-07-28T11:49:07Z</dcterms:modified>
</cp:coreProperties>
</file>